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7" r:id="rId5"/>
    <p:sldId id="276" r:id="rId6"/>
    <p:sldId id="269" r:id="rId7"/>
    <p:sldId id="277" r:id="rId8"/>
    <p:sldId id="278" r:id="rId9"/>
    <p:sldId id="270" r:id="rId10"/>
    <p:sldId id="279" r:id="rId11"/>
    <p:sldId id="280" r:id="rId12"/>
    <p:sldId id="281" r:id="rId13"/>
    <p:sldId id="282" r:id="rId14"/>
    <p:sldId id="284" r:id="rId15"/>
    <p:sldId id="285" r:id="rId16"/>
    <p:sldId id="286" r:id="rId17"/>
    <p:sldId id="287" r:id="rId18"/>
    <p:sldId id="283" r:id="rId19"/>
    <p:sldId id="288" r:id="rId20"/>
    <p:sldId id="289" r:id="rId21"/>
    <p:sldId id="290" r:id="rId22"/>
    <p:sldId id="291" r:id="rId23"/>
    <p:sldId id="292" r:id="rId24"/>
    <p:sldId id="297" r:id="rId25"/>
    <p:sldId id="295" r:id="rId26"/>
    <p:sldId id="296" r:id="rId27"/>
    <p:sldId id="298" r:id="rId28"/>
    <p:sldId id="299" r:id="rId29"/>
    <p:sldId id="294" r:id="rId3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>
      <p:cViewPr varScale="1">
        <p:scale>
          <a:sx n="109" d="100"/>
          <a:sy n="109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997B2B-85CE-4C96-9D90-7172536F70C0}" type="datetime1">
              <a:rPr lang="hr-HR" smtClean="0"/>
              <a:t>23.10.2024.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B2E1-9071-4ECE-B123-C707419F5F6E}" type="datetime1">
              <a:rPr lang="hr-HR" noProof="0" smtClean="0"/>
              <a:pPr/>
              <a:t>23.10.2024.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602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3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0359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6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8813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20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7629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0" name="Rezervirano mjesto za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8" name="Prostoručni oblik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9" name="Rezervirano mjesto za sliku 8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0" name="Prostoručni oblik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1" name="Rezervirano mjesto za sliku 10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4" name="Prostoručni oblik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0" name="Prostoručni oblik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1" name="Rezervirano mjesto za sliku 20" descr="Prazno rezervirano mjesto za dodavanje slike. Kliknite rezervirano mjesto i odaberite sliku koju želite dodati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C4513F-D5C0-4D29-BEEB-9D5C853BBF23}" type="datetime1">
              <a:rPr lang="hr-HR" noProof="0" smtClean="0"/>
              <a:pPr/>
              <a:t>23.10.2024.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D5C44C-E2F0-4424-8A15-9D90880DB94B}" type="datetime1">
              <a:rPr lang="hr-HR" noProof="0" smtClean="0"/>
              <a:pPr/>
              <a:t>23.10.2024.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1D200F-9E7F-41F7-BD8F-92F444B7252C}" type="datetime1">
              <a:rPr lang="hr-HR" noProof="0" smtClean="0"/>
              <a:pPr/>
              <a:t>23.10.2024.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DFCB8A-FB4D-4601-ADD6-4DE18AFE4FB0}" type="datetime1">
              <a:rPr lang="hr-HR" noProof="0" smtClean="0"/>
              <a:pPr/>
              <a:t>23.10.2024.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7C8222-2AC3-402C-ACF4-666A58885761}" type="datetime1">
              <a:rPr lang="hr-HR" noProof="0" smtClean="0"/>
              <a:pPr/>
              <a:t>23.10.2024.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8319F6-71F7-4B34-8356-4C9547299C0A}" type="datetime1">
              <a:rPr lang="hr-HR" noProof="0" smtClean="0"/>
              <a:pPr/>
              <a:t>23.10.2024.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F3011F-3AB8-4585-85A4-15F67B8D5D29}" type="datetime1">
              <a:rPr lang="hr-HR" noProof="0" smtClean="0"/>
              <a:pPr/>
              <a:t>23.10.2024.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EA7A7-20DC-40C6-9145-84DCF0A7BB02}" type="datetime1">
              <a:rPr lang="hr-HR" noProof="0" smtClean="0"/>
              <a:pPr/>
              <a:t>23.10.2024.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učni oblik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12" name="Rezervirano mjesto za sliku 11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A1898E-8E3D-4FD3-ACC9-4C7E2066DB04}" type="datetime1">
              <a:rPr lang="hr-HR" noProof="0" smtClean="0"/>
              <a:pPr/>
              <a:t>23.10.2024.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2697A75-0070-4214-BFC4-7831CBBBB62D}" type="datetime1">
              <a:rPr lang="hr-HR" noProof="0" smtClean="0"/>
              <a:pPr/>
              <a:t>23.10.2024.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zo.gov.hr/vijesti/smjernice-za-rad-sucenicima-s-teskocama/445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zom.gov.hr/UserDocsImages/dokumenti/Posebni/posebni-nastavni-planovi-i-program-za-osnovnu-i-srednju-skolu-za-ucenike-s-teskocama-u-razvoju-drugi-dio.pdf" TargetMode="External"/><Relationship Id="rId2" Type="http://schemas.openxmlformats.org/officeDocument/2006/relationships/hyperlink" Target="https://mzom.gov.hr/UserDocsImages/dokumenti/Posebni/posebni-nastavni-planovi-i-program-za-osnovnu-i-srednju-skolu-za-ucenike-s-teskocama-u-razvoju-prvi-di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zom.gov.hr/UserDocsImages/dokumenti/Posebni/posebni-nastavni-planovi-i-programi-za-stjecanje-kompetencija-u-aktivnostima-svakodnevnoga-zivota-i-rada-za-osnovnu-skolu-drugi-dio.pdf" TargetMode="External"/><Relationship Id="rId4" Type="http://schemas.openxmlformats.org/officeDocument/2006/relationships/hyperlink" Target="https://mzom.gov.hr/UserDocsImages/dokumenti/Posebni/posebni-nastavni-planovi-i-programi-za-stjecanje-kompetencija-u-aktivnostima-svakodnevnoga-zivota-i-rada-za-osnovnu-skolu-prvi-dio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zo.gov.hr/vijesti/smjernice-za-rad-sucenicima-s-teskocama/445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9756576" cy="2736304"/>
          </a:xfrm>
        </p:spPr>
        <p:txBody>
          <a:bodyPr rtlCol="0" anchor="b">
            <a:normAutofit/>
          </a:bodyPr>
          <a:lstStyle/>
          <a:p>
            <a:pPr rtl="0"/>
            <a:r>
              <a:rPr lang="hr-HR" dirty="0"/>
              <a:t/>
            </a:r>
            <a:br>
              <a:rPr lang="hr-HR" dirty="0"/>
            </a:br>
            <a:r>
              <a:rPr lang="hr-HR" dirty="0"/>
              <a:t>Izrada individualiziranog </a:t>
            </a:r>
            <a:r>
              <a:rPr lang="hr-HR" dirty="0" err="1"/>
              <a:t>kurikula</a:t>
            </a:r>
            <a:r>
              <a:rPr lang="hr-HR" dirty="0"/>
              <a:t> (IK) za učenike – nastavni predmet Katolički vjeronauk</a:t>
            </a: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3474720"/>
          </a:xfrm>
        </p:spPr>
        <p:txBody>
          <a:bodyPr rtlCol="0">
            <a:normAutofit fontScale="62500" lnSpcReduction="20000"/>
          </a:bodyPr>
          <a:lstStyle/>
          <a:p>
            <a:pPr marL="0" indent="0" rtl="0">
              <a:buNone/>
            </a:pPr>
            <a:endParaRPr lang="hr-HR" dirty="0"/>
          </a:p>
          <a:p>
            <a:pPr marL="0" indent="0" rtl="0">
              <a:buNone/>
            </a:pPr>
            <a:endParaRPr lang="hr-HR" dirty="0"/>
          </a:p>
          <a:p>
            <a:pPr marL="0" indent="0" rtl="0">
              <a:buNone/>
            </a:pPr>
            <a:endParaRPr lang="hr-HR" dirty="0"/>
          </a:p>
          <a:p>
            <a:pPr marL="0" indent="0" rtl="0">
              <a:buNone/>
            </a:pPr>
            <a:endParaRPr lang="hr-HR" dirty="0"/>
          </a:p>
          <a:p>
            <a:pPr marL="0" indent="0" rtl="0">
              <a:buNone/>
            </a:pPr>
            <a:endParaRPr lang="hr-HR" dirty="0"/>
          </a:p>
          <a:p>
            <a:pPr marL="0" indent="0" rtl="0">
              <a:buNone/>
            </a:pPr>
            <a:r>
              <a:rPr lang="hr-HR" dirty="0"/>
              <a:t>Ana Muhvić, mag. religiozne pedagogije i </a:t>
            </a:r>
            <a:r>
              <a:rPr lang="hr-HR" dirty="0" err="1"/>
              <a:t>katehetike</a:t>
            </a:r>
            <a:r>
              <a:rPr lang="hr-HR" dirty="0"/>
              <a:t> – učitelj mentor</a:t>
            </a:r>
          </a:p>
          <a:p>
            <a:pPr marL="0" indent="0" rtl="0">
              <a:buNone/>
            </a:pPr>
            <a:r>
              <a:rPr lang="hr-HR" dirty="0"/>
              <a:t>Suzana Babić, dipl. socijalni pedagog – učitelj savjetnik</a:t>
            </a:r>
          </a:p>
          <a:p>
            <a:pPr marL="0" indent="0" rtl="0">
              <a:buNone/>
            </a:pPr>
            <a:endParaRPr lang="hr-HR" dirty="0"/>
          </a:p>
          <a:p>
            <a:pPr marL="0" indent="0" algn="r" rtl="0">
              <a:buNone/>
            </a:pPr>
            <a:r>
              <a:rPr lang="hr-HR" sz="1600" dirty="0"/>
              <a:t>Katehetska jesenska škola za vjeroučitelje u posebnim uvjetima odgoja i obrazovanja:</a:t>
            </a:r>
          </a:p>
          <a:p>
            <a:pPr marL="0" indent="0" algn="r" rtl="0">
              <a:buNone/>
            </a:pPr>
            <a:r>
              <a:rPr lang="hr-HR" sz="1600" dirty="0"/>
              <a:t>18. – 19. listopada 2024.,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1EFD1D-1DA7-822C-75BF-D661CEC9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A03A8C1-94C7-9E52-FF05-17085F32B907}"/>
              </a:ext>
            </a:extLst>
          </p:cNvPr>
          <p:cNvSpPr txBox="1"/>
          <p:nvPr/>
        </p:nvSpPr>
        <p:spPr>
          <a:xfrm>
            <a:off x="767408" y="612845"/>
            <a:ext cx="982980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dirty="0"/>
          </a:p>
          <a:p>
            <a:r>
              <a:rPr lang="it-IT" b="1" dirty="0"/>
              <a:t>POTREBNO JE PROVESTI I PLANIRATI SLJEDEĆE SASTAVNICE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b="1" dirty="0"/>
              <a:t>INICIJALNA PROCJENA OSOBITOSTI ŠKOLSKOG UČENJA </a:t>
            </a:r>
            <a:r>
              <a:rPr lang="hr-HR" dirty="0"/>
              <a:t>– specifičnosti učenikovih teškoća, njegove kompetencije, predznanja i utvrđene obrazovne, </a:t>
            </a:r>
            <a:r>
              <a:rPr lang="hr-HR" dirty="0" err="1"/>
              <a:t>socioemocionalne</a:t>
            </a:r>
            <a:r>
              <a:rPr lang="hr-HR" dirty="0"/>
              <a:t> i odgojne potrebe te utvrđene potrebe za dodatnim odgojno-obrazovnim i rehabilitacijskim programima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/>
              <a:t>ODGOJNO-OBRAZOVNI ISHODI </a:t>
            </a:r>
            <a:r>
              <a:rPr lang="hr-HR" dirty="0"/>
              <a:t>- očekivane razine usvojenosti odgojno-obrazovnih ishoda i njihova razrada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/>
              <a:t>AKTIVNOSTI</a:t>
            </a:r>
            <a:r>
              <a:rPr lang="hr-HR" dirty="0"/>
              <a:t> – prilagodba programa, izrada IK, aktivnosti primjerene učeniku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/>
              <a:t>STRATEGIJE PODRŠKE </a:t>
            </a:r>
            <a:r>
              <a:rPr lang="hr-HR" dirty="0"/>
              <a:t>(prilagodba metoda, sredstava, postupaka, oblika, zahtjeva) 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/>
              <a:t>VREDNOVANJE OSTVARENOSTI ODGOJNO-OBRAZOVNIH ISHODA</a:t>
            </a:r>
          </a:p>
          <a:p>
            <a:endParaRPr lang="hr-HR" sz="1100" dirty="0"/>
          </a:p>
          <a:p>
            <a:r>
              <a:rPr lang="hr-HR" sz="1100" dirty="0"/>
              <a:t>Ivančić Đ.( 2009.); Liste procjene osobitosti školskog učenja</a:t>
            </a:r>
          </a:p>
          <a:p>
            <a:r>
              <a:rPr lang="hr-HR" sz="1100" dirty="0"/>
              <a:t>Smjernice za planiranje i izradu individualiziranih kurikuluma za učenike s teškoćama / dokument M</a:t>
            </a:r>
          </a:p>
        </p:txBody>
      </p:sp>
    </p:spTree>
    <p:extLst>
      <p:ext uri="{BB962C8B-B14F-4D97-AF65-F5344CB8AC3E}">
        <p14:creationId xmlns:p14="http://schemas.microsoft.com/office/powerpoint/2010/main" val="38040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029D97B-04AD-0ACF-0AF9-6C40B53D6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8640"/>
            <a:ext cx="8664888" cy="48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781756B-1D9A-41E4-9954-C984E47E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16632"/>
            <a:ext cx="8936917" cy="50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2F08DE6-0985-79C5-BAC1-0415BD439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88640"/>
            <a:ext cx="8592880" cy="48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859CE6F-8804-1903-6E5F-808E258F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332656"/>
            <a:ext cx="8680889" cy="48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38AD36A-AA39-B4A6-7F8F-796B4D05C6BC}"/>
              </a:ext>
            </a:extLst>
          </p:cNvPr>
          <p:cNvSpPr txBox="1"/>
          <p:nvPr/>
        </p:nvSpPr>
        <p:spPr>
          <a:xfrm>
            <a:off x="695400" y="692696"/>
            <a:ext cx="102251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Osnovni principi rada s učenicima  koji imaju teškoće:</a:t>
            </a:r>
          </a:p>
          <a:p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Individualizacija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Konkretnost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Motivacija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Primjerenost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Povezanost sa životom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Socijalizacija - oplemenjivanje ličnosti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ighlight>
                  <a:srgbClr val="C0C0C0"/>
                </a:highlight>
              </a:rPr>
              <a:t>Ne postoji univerzalni prilagođeni program /  kao ni individualizirani postupci koji bi se mogli primijeniti ili izraditi za sve učenike jednako!</a:t>
            </a:r>
          </a:p>
        </p:txBody>
      </p:sp>
    </p:spTree>
    <p:extLst>
      <p:ext uri="{BB962C8B-B14F-4D97-AF65-F5344CB8AC3E}">
        <p14:creationId xmlns:p14="http://schemas.microsoft.com/office/powerpoint/2010/main" val="23410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77C06F5-C106-8106-FB7E-4C24A60BE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0"/>
            <a:ext cx="9117567" cy="512863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36BEAB0-F02B-CA5A-98F7-C8E9D2BAF9D2}"/>
              </a:ext>
            </a:extLst>
          </p:cNvPr>
          <p:cNvSpPr txBox="1"/>
          <p:nvPr/>
        </p:nvSpPr>
        <p:spPr>
          <a:xfrm>
            <a:off x="1415480" y="5661248"/>
            <a:ext cx="8712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Izvor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https://mzo.gov.hr/vijesti/smjernice-za-rad-sucenicima-s-teskocama/4450</a:t>
            </a:r>
            <a:r>
              <a:rPr lang="hr-HR" dirty="0"/>
              <a:t> 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F8149EA-1430-05AB-880A-9CD28955BAFA}"/>
              </a:ext>
            </a:extLst>
          </p:cNvPr>
          <p:cNvSpPr txBox="1"/>
          <p:nvPr/>
        </p:nvSpPr>
        <p:spPr>
          <a:xfrm>
            <a:off x="5087888" y="3429000"/>
            <a:ext cx="4058188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1050" dirty="0"/>
          </a:p>
          <a:p>
            <a:endParaRPr lang="hr-HR" sz="1050" dirty="0"/>
          </a:p>
          <a:p>
            <a:endParaRPr lang="hr-HR" sz="1050" i="1" dirty="0"/>
          </a:p>
          <a:p>
            <a:r>
              <a:rPr lang="hr-HR" sz="1050" i="1" dirty="0"/>
              <a:t>Obrazac1</a:t>
            </a:r>
          </a:p>
          <a:p>
            <a:r>
              <a:rPr lang="it-IT" sz="1050" i="1" dirty="0" err="1"/>
              <a:t>Redoviti</a:t>
            </a:r>
            <a:r>
              <a:rPr lang="hr-HR" sz="1050" i="1" dirty="0"/>
              <a:t> </a:t>
            </a:r>
            <a:r>
              <a:rPr lang="it-IT" sz="1050" i="1" dirty="0" err="1"/>
              <a:t>program</a:t>
            </a:r>
            <a:r>
              <a:rPr lang="it-IT" sz="1050" i="1" dirty="0"/>
              <a:t> </a:t>
            </a:r>
            <a:r>
              <a:rPr lang="it-IT" sz="1050" i="1" dirty="0" err="1"/>
              <a:t>uz</a:t>
            </a:r>
            <a:r>
              <a:rPr lang="it-IT" sz="1050" i="1" dirty="0"/>
              <a:t> </a:t>
            </a:r>
            <a:r>
              <a:rPr lang="it-IT" sz="1050" i="1" dirty="0" err="1"/>
              <a:t>prilagodbu</a:t>
            </a:r>
            <a:r>
              <a:rPr lang="it-IT" sz="1050" i="1" dirty="0"/>
              <a:t> </a:t>
            </a:r>
            <a:r>
              <a:rPr lang="it-IT" sz="1050" i="1" dirty="0" err="1"/>
              <a:t>sadržaja</a:t>
            </a:r>
            <a:r>
              <a:rPr lang="it-IT" sz="1050" i="1" dirty="0"/>
              <a:t> i </a:t>
            </a:r>
            <a:r>
              <a:rPr lang="it-IT" sz="1050" i="1" dirty="0" err="1"/>
              <a:t>individualizirane</a:t>
            </a:r>
            <a:r>
              <a:rPr lang="it-IT" sz="1050" i="1" dirty="0"/>
              <a:t> </a:t>
            </a:r>
            <a:r>
              <a:rPr lang="it-IT" sz="1050" i="1" dirty="0" err="1"/>
              <a:t>postupke</a:t>
            </a:r>
            <a:endParaRPr lang="hr-HR" sz="1050" i="1" dirty="0"/>
          </a:p>
          <a:p>
            <a:endParaRPr lang="hr-HR" sz="1050" i="1" dirty="0"/>
          </a:p>
          <a:p>
            <a:endParaRPr lang="hr-HR" sz="1050" i="1" dirty="0"/>
          </a:p>
          <a:p>
            <a:r>
              <a:rPr lang="hr-HR" sz="1050" i="1" dirty="0"/>
              <a:t>Izvor: prof. Z. Stančić: PPT sa KLJŠ, 2021.</a:t>
            </a:r>
          </a:p>
        </p:txBody>
      </p:sp>
    </p:spTree>
    <p:extLst>
      <p:ext uri="{BB962C8B-B14F-4D97-AF65-F5344CB8AC3E}">
        <p14:creationId xmlns:p14="http://schemas.microsoft.com/office/powerpoint/2010/main" val="38683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7CFA76E-C0A0-A2CA-1FF8-20408F9D2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44624"/>
            <a:ext cx="9289032" cy="52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A1BEF98-5786-7FC3-B67C-9DE93CF84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0"/>
            <a:ext cx="9312960" cy="52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6C2C293-6843-7274-AEFD-52897818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52" y="332656"/>
            <a:ext cx="8736896" cy="49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15AF37-F5B7-8964-D434-ED56FF17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Predstavimo se …</a:t>
            </a:r>
          </a:p>
        </p:txBody>
      </p:sp>
    </p:spTree>
    <p:extLst>
      <p:ext uri="{BB962C8B-B14F-4D97-AF65-F5344CB8AC3E}">
        <p14:creationId xmlns:p14="http://schemas.microsoft.com/office/powerpoint/2010/main" val="20602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E98F3D-CA36-3DBB-6BB9-1019B95C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720752"/>
            <a:ext cx="9829800" cy="1082674"/>
          </a:xfrm>
        </p:spPr>
        <p:txBody>
          <a:bodyPr>
            <a:normAutofit fontScale="90000"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Vrednovanje i ocjenjivanje </a:t>
            </a:r>
            <a:r>
              <a:rPr lang="hr-HR" sz="2400" dirty="0"/>
              <a:t>ovisi o primjerenosti svakog</a:t>
            </a:r>
            <a:br>
              <a:rPr lang="hr-HR" sz="2400" dirty="0"/>
            </a:br>
            <a:r>
              <a:rPr lang="hr-HR" sz="2400" dirty="0"/>
              <a:t>dijela poučavanja osobitostima učenika, jer je ocjenjivačka aktivnost isprepletena s poučavanjem i učenjem.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BB3968-3341-CB3C-8D75-103947DD8B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dirty="0"/>
              <a:t>Postaviti dostižne obrazovne</a:t>
            </a:r>
            <a:r>
              <a:rPr lang="hr-HR" b="1" dirty="0"/>
              <a:t> </a:t>
            </a:r>
            <a:r>
              <a:rPr lang="hr-HR" b="1" dirty="0">
                <a:solidFill>
                  <a:srgbClr val="0070C0"/>
                </a:solidFill>
              </a:rPr>
              <a:t>ishode</a:t>
            </a:r>
          </a:p>
          <a:p>
            <a:pPr marL="0" indent="0" algn="ctr">
              <a:buNone/>
            </a:pPr>
            <a:r>
              <a:rPr lang="hr-HR" dirty="0"/>
              <a:t> (postignuća učenika), s primjerenim </a:t>
            </a:r>
          </a:p>
          <a:p>
            <a:pPr marL="0" indent="0" algn="ctr">
              <a:buNone/>
            </a:pPr>
            <a:r>
              <a:rPr lang="hr-HR" dirty="0"/>
              <a:t>odabirom, opsegom i  širinom </a:t>
            </a:r>
            <a:r>
              <a:rPr lang="hr-HR" b="1" dirty="0">
                <a:solidFill>
                  <a:srgbClr val="0070C0"/>
                </a:solidFill>
              </a:rPr>
              <a:t>sadržaja</a:t>
            </a:r>
            <a:r>
              <a:rPr lang="hr-HR" dirty="0"/>
              <a:t>, s </a:t>
            </a:r>
          </a:p>
          <a:p>
            <a:pPr marL="0" indent="0" algn="ctr">
              <a:buNone/>
            </a:pPr>
            <a:r>
              <a:rPr lang="hr-HR" dirty="0"/>
              <a:t>pravilnim odabirom </a:t>
            </a:r>
            <a:r>
              <a:rPr lang="hr-HR" b="1" dirty="0">
                <a:solidFill>
                  <a:srgbClr val="0070C0"/>
                </a:solidFill>
              </a:rPr>
              <a:t>strategija poučavanja </a:t>
            </a:r>
            <a:r>
              <a:rPr lang="hr-HR" dirty="0"/>
              <a:t>i </a:t>
            </a:r>
          </a:p>
          <a:p>
            <a:pPr marL="0" indent="0" algn="ctr">
              <a:buNone/>
            </a:pPr>
            <a:r>
              <a:rPr lang="hr-HR" b="1" dirty="0">
                <a:solidFill>
                  <a:srgbClr val="0070C0"/>
                </a:solidFill>
              </a:rPr>
              <a:t>učenja</a:t>
            </a:r>
            <a:r>
              <a:rPr lang="hr-HR" dirty="0"/>
              <a:t> kao i primjerenošću izbora</a:t>
            </a:r>
          </a:p>
          <a:p>
            <a:pPr marL="0" indent="0" algn="ctr">
              <a:buNone/>
            </a:pPr>
            <a:r>
              <a:rPr lang="hr-HR" b="1" dirty="0">
                <a:solidFill>
                  <a:srgbClr val="0070C0"/>
                </a:solidFill>
              </a:rPr>
              <a:t>ocjenjivačkih postupaka </a:t>
            </a:r>
            <a:r>
              <a:rPr lang="hr-HR" dirty="0"/>
              <a:t>i aktivnosti na način</a:t>
            </a:r>
          </a:p>
          <a:p>
            <a:pPr marL="0" indent="0" algn="ctr">
              <a:buNone/>
            </a:pPr>
            <a:r>
              <a:rPr lang="hr-HR" dirty="0"/>
              <a:t>da provjeravaju znanja i vještine </a:t>
            </a:r>
          </a:p>
          <a:p>
            <a:pPr marL="0" indent="0" algn="ctr">
              <a:buNone/>
            </a:pPr>
            <a:r>
              <a:rPr lang="hr-HR" dirty="0"/>
              <a:t>učenika s posebnim obrazovnim potrebama.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1A56233-2697-0F37-4964-E08C63BA7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248" y="1922227"/>
            <a:ext cx="4608512" cy="3132348"/>
          </a:xfrm>
          <a:prstGeom prst="rect">
            <a:avLst/>
          </a:prstGeom>
        </p:spPr>
      </p:pic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8BE9DB4A-9B5E-3282-1A3A-10603D5D63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03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165769-8BEC-6D5A-7DAB-49FE30A8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Primjer IK za Katolički vjeronauk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A7E95B-FB43-7E36-3D7B-E591BB82E9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PRVA STRANICA: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opći podaci (škola, učenik, predmet)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02820AD-66CD-92D2-6424-72F383BB80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INICIJALNA PROCJENA UČENIKA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uočene mogućnosti i sposobnosti učenika</a:t>
            </a:r>
          </a:p>
          <a:p>
            <a:r>
              <a:rPr lang="hr-HR" dirty="0"/>
              <a:t>uočene teškoće</a:t>
            </a:r>
          </a:p>
        </p:txBody>
      </p:sp>
    </p:spTree>
    <p:extLst>
      <p:ext uri="{BB962C8B-B14F-4D97-AF65-F5344CB8AC3E}">
        <p14:creationId xmlns:p14="http://schemas.microsoft.com/office/powerpoint/2010/main" val="417898435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15129E-FAB7-892B-81A2-880DA2E2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IK za Katolički vjeronauk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21DF2489-A36B-5ABA-2153-E650DA325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444" y="2159666"/>
            <a:ext cx="9935166" cy="31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0E78353-F979-83EB-12F3-D29D0887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620688"/>
            <a:ext cx="9433048" cy="46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6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A37B57-0ADB-1942-B8BC-B782C29F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104DE-3B6E-5845-6031-7AF89D015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hlinkClick r:id="rId2"/>
              </a:rPr>
              <a:t>https://mzom.gov.hr/UserDocsImages/dokumenti/Posebni/posebni-nastavni-planovi-i-program-za-osnovnu-i-srednju-skolu-za-ucenike-s-teskocama-u-razvoju-prvi-dio.pdf</a:t>
            </a:r>
            <a:endParaRPr lang="hr-HR" dirty="0"/>
          </a:p>
          <a:p>
            <a:r>
              <a:rPr lang="hr-HR" dirty="0">
                <a:hlinkClick r:id="rId3"/>
              </a:rPr>
              <a:t>https://mzom.gov.hr/UserDocsImages/dokumenti/Posebni/posebni-nastavni-planovi-i-program-za-osnovnu-i-srednju-skolu-za-ucenike-s-teskocama-u-razvoju-drugi-dio.pdf</a:t>
            </a:r>
            <a:endParaRPr lang="hr-HR" dirty="0"/>
          </a:p>
          <a:p>
            <a:r>
              <a:rPr lang="hr-HR" dirty="0">
                <a:hlinkClick r:id="rId4"/>
              </a:rPr>
              <a:t>https://mzom.gov.hr/UserDocsImages/dokumenti/Posebni/posebni-nastavni-planovi-i-programi-za-stjecanje-kompetencija-u-aktivnostima-svakodnevnoga-zivota-i-rada-za-osnovnu-skolu-prvi-dio.pdf</a:t>
            </a:r>
            <a:endParaRPr lang="hr-HR" dirty="0"/>
          </a:p>
          <a:p>
            <a:r>
              <a:rPr lang="hr-HR" dirty="0">
                <a:hlinkClick r:id="rId5"/>
              </a:rPr>
              <a:t>https://mzom.gov.hr/UserDocsImages/dokumenti/Posebni/posebni-nastavni-planovi-i-programi-za-stjecanje-kompetencija-u-aktivnostima-svakodnevnoga-zivota-i-rada-za-osnovnu-skolu-drugi-dio.pdf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3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4109A3-E253-0D8A-64E8-AA152E39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7633DC-C525-19CE-9377-BEFC60A2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https://mzo.gov.hr/vijesti/smjernice-za-rad-sucenicima-s-teskocama/4450</a:t>
            </a:r>
            <a:endParaRPr lang="hr-HR" dirty="0"/>
          </a:p>
          <a:p>
            <a:r>
              <a:rPr lang="hr-HR" dirty="0"/>
              <a:t>Ivančić Đ.( 2009.); Liste procjene osobitosti školskog učenja</a:t>
            </a:r>
          </a:p>
          <a:p>
            <a:r>
              <a:rPr lang="hr-HR" dirty="0"/>
              <a:t>Smjernice za planiranje i izradu individualiziranih kurikuluma za učenike s teškoćama / </a:t>
            </a:r>
            <a:r>
              <a:rPr lang="hr-HR"/>
              <a:t>dokument M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27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A5139B-A50C-63AE-2B34-506F6361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B379BD7-A194-078E-3AE7-BE8DBB808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431166"/>
            <a:ext cx="5829300" cy="4600575"/>
          </a:xfrm>
          <a:prstGeom prst="rect">
            <a:avLst/>
          </a:prstGeom>
        </p:spPr>
      </p:pic>
      <p:pic>
        <p:nvPicPr>
          <p:cNvPr id="1028" name="Picture 4" descr="YARN | Hey! We can do it! | Cinderella (1950) | Video gifs by quotes |  59656215 | 紗">
            <a:extLst>
              <a:ext uri="{FF2B5EF4-FFF2-40B4-BE49-F238E27FC236}">
                <a16:creationId xmlns:a16="http://schemas.microsoft.com/office/drawing/2014/main" id="{B87A8715-ED20-C0CE-85EC-1AD2E775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0" y="2636912"/>
            <a:ext cx="3810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524000" y="1804515"/>
            <a:ext cx="9144000" cy="3474720"/>
          </a:xfrm>
        </p:spPr>
        <p:txBody>
          <a:bodyPr rtlCol="0"/>
          <a:lstStyle/>
          <a:p>
            <a:pPr rtl="0"/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1FF65E0-724F-7A7E-3F79-0067151E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88640"/>
            <a:ext cx="8648964" cy="486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309F993-864C-C4AE-74E0-E06D7F6F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44624"/>
            <a:ext cx="9084972" cy="51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F3B2227-1F15-C319-5572-4BF47C60E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60648"/>
            <a:ext cx="8448864" cy="47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rtl="0"/>
            <a:endParaRPr lang="hr-HR" dirty="0"/>
          </a:p>
          <a:p>
            <a:pPr marL="0" indent="0" rtl="0">
              <a:buNone/>
            </a:pPr>
            <a:r>
              <a:rPr lang="hr-HR" b="1" u="sng" dirty="0"/>
              <a:t>Cilj posebnoga programa</a:t>
            </a:r>
          </a:p>
          <a:p>
            <a:pPr marL="0" indent="0" rtl="0">
              <a:buNone/>
            </a:pPr>
            <a:r>
              <a:rPr lang="hr-HR" dirty="0"/>
              <a:t>omogućiti učenicima s teškoćama u razvoju stjecanje znanja, razvijanje sposobnosti i vještina te oblikovanje stavova potrebnih za budući život i rad i/ili nastavak obrazovanja, kao i što neovisnije svakodnevno življenje te što aktivnije uključivanje u neposredno društveno okružje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6332D9C0-6E6E-BA59-416F-419E76E4A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2404" y="1447800"/>
            <a:ext cx="4389120" cy="3474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u="sng" dirty="0"/>
              <a:t>Posebni nastavni program za osnovnu školu za učenike s teškoćama</a:t>
            </a:r>
          </a:p>
          <a:p>
            <a:pPr marL="0" indent="0" algn="just">
              <a:buNone/>
            </a:pPr>
            <a:endParaRPr lang="hr-HR" b="1" u="sng" dirty="0"/>
          </a:p>
          <a:p>
            <a:pPr algn="just"/>
            <a:r>
              <a:rPr lang="hr-HR" dirty="0"/>
              <a:t>prelazak na kompetencijski sustav i učenička postignuća (ishode učenja) usmjerena na sposobnosti, razvojne osobitosti i učenikove druge jake strane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E57DD-25B9-1FF8-5063-A13F994C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F1F8AF-514D-C2B9-F0CF-8393C9EC2C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u="sng" dirty="0"/>
              <a:t>Posebni nastavni program za stjecanje kompetencija u aktivnostima svakodnevnoga života i rada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B198E54-60F8-7793-9767-5CB7FC008F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pPr algn="just"/>
            <a:r>
              <a:rPr lang="hr-HR" dirty="0"/>
              <a:t>Donošenje posebnih </a:t>
            </a:r>
            <a:r>
              <a:rPr lang="hr-HR" dirty="0" err="1"/>
              <a:t>kurikula</a:t>
            </a:r>
            <a:r>
              <a:rPr lang="hr-HR" dirty="0"/>
              <a:t> u sklopu ovoga posebnog nastavnog programa </a:t>
            </a:r>
            <a:r>
              <a:rPr lang="hr-HR" b="1" dirty="0"/>
              <a:t>prelazak je na kompetencijski sustav </a:t>
            </a:r>
            <a:r>
              <a:rPr lang="hr-HR" dirty="0"/>
              <a:t>i </a:t>
            </a:r>
            <a:r>
              <a:rPr lang="hr-HR" b="1" dirty="0"/>
              <a:t>učenička postignuća </a:t>
            </a:r>
            <a:r>
              <a:rPr lang="hr-HR" dirty="0"/>
              <a:t>(ishode učenja) </a:t>
            </a:r>
            <a:r>
              <a:rPr lang="hr-HR" b="1" dirty="0"/>
              <a:t>usmjerena na </a:t>
            </a:r>
            <a:r>
              <a:rPr lang="hr-HR" dirty="0"/>
              <a:t>učenikove sposobnosti, razvojne osobitosti i druge jake strane.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535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1A0F3-384E-E9D0-3263-32EC9403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7A5010-98EB-F3C8-EB8E-485E077CE5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u="sng" dirty="0"/>
              <a:t>Posebni nastavni program za stjecanje kompetencija u aktivnostima svakodnevnoga života i rada za učenike s poremećajem iz spektra autizma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79D4790-672F-54EE-7510-B7E38CDB3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556792"/>
            <a:ext cx="4389120" cy="3743553"/>
          </a:xfrm>
        </p:spPr>
        <p:txBody>
          <a:bodyPr>
            <a:noAutofit/>
          </a:bodyPr>
          <a:lstStyle/>
          <a:p>
            <a:r>
              <a:rPr lang="hr-HR" sz="1500" b="1" dirty="0"/>
              <a:t>cilj </a:t>
            </a:r>
            <a:r>
              <a:rPr lang="hr-HR" sz="1500" dirty="0"/>
              <a:t>je posebnoga nastavnog programa omogućiti učenicima stjecanje znanja, razvijanje sposobnosti i vještina potrebnih za što neovisnije svakodnevno življenje i što aktivnije uključivanje u neposredno društveno okružje te život u zajednici</a:t>
            </a:r>
          </a:p>
          <a:p>
            <a:r>
              <a:rPr lang="hr-HR" sz="1500" dirty="0"/>
              <a:t>tijekom cijeloga odgojno-obrazovnog procesa neophodno je </a:t>
            </a:r>
            <a:r>
              <a:rPr lang="hr-HR" sz="1500" b="1" dirty="0"/>
              <a:t>uvažavati</a:t>
            </a:r>
            <a:r>
              <a:rPr lang="hr-HR" sz="1500" dirty="0"/>
              <a:t> </a:t>
            </a:r>
            <a:r>
              <a:rPr lang="hr-HR" sz="1500" dirty="0" err="1"/>
              <a:t>sociokognitivne</a:t>
            </a:r>
            <a:r>
              <a:rPr lang="hr-HR" sz="1500" dirty="0"/>
              <a:t>, komunikacijske i </a:t>
            </a:r>
            <a:r>
              <a:rPr lang="hr-HR" sz="1500" dirty="0" err="1"/>
              <a:t>senzornointegrativne</a:t>
            </a:r>
            <a:r>
              <a:rPr lang="hr-HR" sz="1500" dirty="0"/>
              <a:t> osobitosti učenika s poremećajem iz spektra autizma (na području mišljenja, percepcije, jezika i govora, motorike, emocija, ponašanja i sl.) te sukladno tome </a:t>
            </a:r>
            <a:r>
              <a:rPr lang="hr-HR" sz="1500" b="1" dirty="0"/>
              <a:t>prilagoditi</a:t>
            </a:r>
            <a:r>
              <a:rPr lang="hr-HR" sz="1500" dirty="0"/>
              <a:t> odgojno-obrazovne strategije i metodičko-didaktičke postupke s naglaskom na preoblikovanje i smanjivanje nepoželjnih oblika ponašanja, kao i na stvaranje strukturiranih uvjeta u smislu preventivnog djelovanja. </a:t>
            </a:r>
          </a:p>
        </p:txBody>
      </p:sp>
    </p:spTree>
    <p:extLst>
      <p:ext uri="{BB962C8B-B14F-4D97-AF65-F5344CB8AC3E}">
        <p14:creationId xmlns:p14="http://schemas.microsoft.com/office/powerpoint/2010/main" val="392368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27C0D5-7896-DFE8-0442-F1E9C439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Individualizirani kurikulum (IK)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B3D3288-8B7B-C66A-3F75-02493657EB6C}"/>
              </a:ext>
            </a:extLst>
          </p:cNvPr>
          <p:cNvSpPr txBox="1"/>
          <p:nvPr/>
        </p:nvSpPr>
        <p:spPr>
          <a:xfrm>
            <a:off x="695400" y="1028343"/>
            <a:ext cx="84506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pisani je dokument koji je sastavni dio predmetnog kurikuluma i usmjeren je na pojedinog učenika s teškoćama u razvoju. Tijekom izrade individualiziranog kurikuluma polazi se od </a:t>
            </a:r>
            <a:r>
              <a:rPr lang="hr-HR" b="1" dirty="0"/>
              <a:t>planiranja primjerene podrške </a:t>
            </a:r>
            <a:r>
              <a:rPr lang="hr-HR" dirty="0"/>
              <a:t>svakom učeniku s teškoćama u razvoju kojemu je ona potrebna u procesu učenja, poučavanja i vrednovanja postignuća iz nekih ili svih nastavnih predmeta. </a:t>
            </a:r>
            <a:r>
              <a:rPr lang="hr-HR" b="1" dirty="0"/>
              <a:t>Planira se za svakog učenika s teškoćom u razvoju koji ima rješenjem određen primjeren program/kurikulum obrazovanja</a:t>
            </a:r>
            <a:r>
              <a:rPr lang="hr-HR" dirty="0"/>
              <a:t>. Izrađuje ga učitelj/nastavnik u suradnji sa stručnim suradnicima škole. Individualizirani kurikulum </a:t>
            </a:r>
            <a:r>
              <a:rPr lang="hr-HR" b="1" dirty="0"/>
              <a:t>sadrži</a:t>
            </a:r>
            <a:r>
              <a:rPr lang="hr-HR" dirty="0"/>
              <a:t> postupke individualizacije i/ili postupke prilagodbe, razine ostvarenosti odgojno-obrazovnih ishoda i strategije podrške prilagođene </a:t>
            </a:r>
            <a:r>
              <a:rPr lang="hr-HR" b="1" dirty="0"/>
              <a:t>individualnim</a:t>
            </a:r>
            <a:r>
              <a:rPr lang="hr-HR" dirty="0"/>
              <a:t> potrebama učenika s teškoćama u razvoju. </a:t>
            </a:r>
          </a:p>
        </p:txBody>
      </p:sp>
    </p:spTree>
    <p:extLst>
      <p:ext uri="{BB962C8B-B14F-4D97-AF65-F5344CB8AC3E}">
        <p14:creationId xmlns:p14="http://schemas.microsoft.com/office/powerpoint/2010/main" val="10426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jeca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227_TF03896101" id="{2F162434-E3AF-4908-BB74-B01857A4B26A}" vid="{95CCBC2F-A663-4AD9-AE79-BA46C80AE029}"/>
    </a:ext>
  </a:extLst>
</a:theme>
</file>

<file path=ppt/theme/theme2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40262f94-9f35-4ac3-9a90-690165a166b7"/>
    <ds:schemaRef ds:uri="a4f35948-e619-41b3-aa29-22878b09cfd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o obrazovanju s djecom na školskom dvorištu (široki zaslon)</Template>
  <TotalTime>260</TotalTime>
  <Words>700</Words>
  <Application>Microsoft Office PowerPoint</Application>
  <PresentationFormat>Široki zaslon</PresentationFormat>
  <Paragraphs>97</Paragraphs>
  <Slides>26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Djeca 16 x 9</vt:lpstr>
      <vt:lpstr> Izrada individualiziranog kurikula (IK) za učenike – nastavni predmet Katolički vjeronauk</vt:lpstr>
      <vt:lpstr>Predstavimo se …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Individualizirani kurikulum (IK)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Vrednovanje i ocjenjivanje ovisi o primjerenosti svakog dijela poučavanja osobitostima učenika, jer je ocjenjivačka aktivnost isprepletena s poučavanjem i učenjem. </vt:lpstr>
      <vt:lpstr>Primjer IK za Katolički vjeronauk</vt:lpstr>
      <vt:lpstr>Primjer IK za Katolički vjeronauk</vt:lpstr>
      <vt:lpstr>PowerPoint prezentacija</vt:lpstr>
      <vt:lpstr>LITERATURA</vt:lpstr>
      <vt:lpstr>PowerPoint prezentacija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Izrada individualiziranog kurikula (IK) za učenike – nastavni predmet Katolički vjeronauk</dc:title>
  <dc:creator>Ana Muhvić</dc:creator>
  <cp:keywords/>
  <cp:lastModifiedBy>profesor</cp:lastModifiedBy>
  <cp:revision>15</cp:revision>
  <dcterms:created xsi:type="dcterms:W3CDTF">2024-10-15T18:31:02Z</dcterms:created>
  <dcterms:modified xsi:type="dcterms:W3CDTF">2024-10-23T14:31:40Z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