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0" r:id="rId6"/>
    <p:sldId id="263" r:id="rId7"/>
    <p:sldId id="261" r:id="rId8"/>
    <p:sldId id="268" r:id="rId9"/>
    <p:sldId id="271" r:id="rId10"/>
    <p:sldId id="262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D4CB3D-82D3-4E7D-B2CA-25A2A9C9A11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BACDF1-BC64-4691-8779-EEE79DE96504}">
      <dgm:prSet/>
      <dgm:spPr/>
      <dgm:t>
        <a:bodyPr/>
        <a:lstStyle/>
        <a:p>
          <a:endParaRPr lang="en-GB" dirty="0"/>
        </a:p>
      </dgm:t>
    </dgm:pt>
    <dgm:pt modelId="{081B02E7-3E78-497A-A13A-6B18242152AB}" type="parTrans" cxnId="{FFD36AC6-DB0A-4F5C-83E5-F3D8013518A8}">
      <dgm:prSet/>
      <dgm:spPr/>
      <dgm:t>
        <a:bodyPr/>
        <a:lstStyle/>
        <a:p>
          <a:endParaRPr lang="en-GB"/>
        </a:p>
      </dgm:t>
    </dgm:pt>
    <dgm:pt modelId="{8B6E5B9B-B714-4D68-9A39-6AFBF06D4B81}" type="sibTrans" cxnId="{FFD36AC6-DB0A-4F5C-83E5-F3D8013518A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D73C6A64-48D6-49B5-B6DC-A46EE2C31D8A}">
      <dgm:prSet phldrT="[Text]"/>
      <dgm:spPr/>
      <dgm:t>
        <a:bodyPr/>
        <a:lstStyle/>
        <a:p>
          <a:r>
            <a:rPr lang="en-GB" b="1" dirty="0" err="1">
              <a:solidFill>
                <a:srgbClr val="FF0000"/>
              </a:solidFill>
            </a:rPr>
            <a:t>Svetopisamska</a:t>
          </a:r>
          <a:r>
            <a:rPr lang="en-GB" b="1" dirty="0">
              <a:solidFill>
                <a:srgbClr val="FF0000"/>
              </a:solidFill>
            </a:rPr>
            <a:t>/</a:t>
          </a:r>
          <a:r>
            <a:rPr lang="en-GB" b="1" dirty="0" err="1">
              <a:solidFill>
                <a:srgbClr val="FF0000"/>
              </a:solidFill>
            </a:rPr>
            <a:t>Biblijska</a:t>
          </a:r>
          <a:r>
            <a:rPr lang="en-GB" b="1" dirty="0">
              <a:solidFill>
                <a:srgbClr val="FF0000"/>
              </a:solidFill>
            </a:rPr>
            <a:t>  </a:t>
          </a:r>
          <a:r>
            <a:rPr lang="en-GB" b="1" dirty="0" err="1">
              <a:solidFill>
                <a:srgbClr val="FF0000"/>
              </a:solidFill>
            </a:rPr>
            <a:t>Teologija</a:t>
          </a:r>
          <a:r>
            <a:rPr lang="en-GB" b="1" dirty="0">
              <a:solidFill>
                <a:srgbClr val="FF0000"/>
              </a:solidFill>
            </a:rPr>
            <a:t> </a:t>
          </a:r>
        </a:p>
      </dgm:t>
    </dgm:pt>
    <dgm:pt modelId="{B7CBBF21-0DD9-4ACF-9BE3-6D565D4CC293}" type="parTrans" cxnId="{51172DCE-3BE0-4B3E-B6E6-16A9DD290049}">
      <dgm:prSet/>
      <dgm:spPr/>
      <dgm:t>
        <a:bodyPr/>
        <a:lstStyle/>
        <a:p>
          <a:endParaRPr lang="en-GB"/>
        </a:p>
      </dgm:t>
    </dgm:pt>
    <dgm:pt modelId="{BBC29EEE-9228-495D-B078-781C4F469A73}" type="sibTrans" cxnId="{51172DCE-3BE0-4B3E-B6E6-16A9DD290049}">
      <dgm:prSet/>
      <dgm:spPr/>
      <dgm:t>
        <a:bodyPr/>
        <a:lstStyle/>
        <a:p>
          <a:endParaRPr lang="en-GB"/>
        </a:p>
      </dgm:t>
    </dgm:pt>
    <dgm:pt modelId="{594628CE-3175-49AD-B2A5-C0941F261F9B}">
      <dgm:prSet phldrT="[Text]"/>
      <dgm:spPr/>
      <dgm:t>
        <a:bodyPr/>
        <a:lstStyle/>
        <a:p>
          <a:r>
            <a:rPr lang="en-GB" b="1" dirty="0">
              <a:solidFill>
                <a:schemeClr val="accent6">
                  <a:lumMod val="50000"/>
                </a:schemeClr>
              </a:solidFill>
            </a:rPr>
            <a:t>Etika/ </a:t>
          </a:r>
          <a:r>
            <a:rPr lang="en-GB" b="1" dirty="0" err="1">
              <a:solidFill>
                <a:schemeClr val="accent6">
                  <a:lumMod val="50000"/>
                </a:schemeClr>
              </a:solidFill>
            </a:rPr>
            <a:t>Moralna</a:t>
          </a:r>
          <a:r>
            <a:rPr lang="en-GB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GB" b="1" dirty="0" err="1">
              <a:solidFill>
                <a:schemeClr val="accent6">
                  <a:lumMod val="50000"/>
                </a:schemeClr>
              </a:solidFill>
            </a:rPr>
            <a:t>Teologija</a:t>
          </a:r>
          <a:r>
            <a:rPr lang="en-GB" b="1" dirty="0">
              <a:solidFill>
                <a:schemeClr val="accent6">
                  <a:lumMod val="50000"/>
                </a:schemeClr>
              </a:solidFill>
            </a:rPr>
            <a:t>/  </a:t>
          </a:r>
          <a:r>
            <a:rPr lang="en-GB" b="1" dirty="0" err="1">
              <a:solidFill>
                <a:schemeClr val="accent6">
                  <a:lumMod val="50000"/>
                </a:schemeClr>
              </a:solidFill>
            </a:rPr>
            <a:t>Socijalni</a:t>
          </a:r>
          <a:r>
            <a:rPr lang="en-GB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GB" b="1" dirty="0" err="1">
              <a:solidFill>
                <a:schemeClr val="accent6">
                  <a:lumMod val="50000"/>
                </a:schemeClr>
              </a:solidFill>
            </a:rPr>
            <a:t>Nauk</a:t>
          </a:r>
          <a:r>
            <a:rPr lang="en-GB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GB" b="1" dirty="0" err="1">
              <a:solidFill>
                <a:schemeClr val="accent6">
                  <a:lumMod val="50000"/>
                </a:schemeClr>
              </a:solidFill>
            </a:rPr>
            <a:t>Crkve</a:t>
          </a:r>
          <a:endParaRPr lang="en-GB" b="1" dirty="0">
            <a:solidFill>
              <a:schemeClr val="accent6">
                <a:lumMod val="50000"/>
              </a:schemeClr>
            </a:solidFill>
          </a:endParaRPr>
        </a:p>
      </dgm:t>
    </dgm:pt>
    <dgm:pt modelId="{3A0C697A-E0C9-4715-9C63-ECFE93D7C4E9}" type="parTrans" cxnId="{860D5288-D61A-4473-AE87-8D9742343E62}">
      <dgm:prSet/>
      <dgm:spPr/>
      <dgm:t>
        <a:bodyPr/>
        <a:lstStyle/>
        <a:p>
          <a:endParaRPr lang="en-GB"/>
        </a:p>
      </dgm:t>
    </dgm:pt>
    <dgm:pt modelId="{CE32EC6D-BC50-405E-9B31-1DBC0186C4B1}" type="sibTrans" cxnId="{860D5288-D61A-4473-AE87-8D9742343E62}">
      <dgm:prSet/>
      <dgm:spPr/>
      <dgm:t>
        <a:bodyPr/>
        <a:lstStyle/>
        <a:p>
          <a:endParaRPr lang="en-GB"/>
        </a:p>
      </dgm:t>
    </dgm:pt>
    <dgm:pt modelId="{3CB94501-305C-4531-96CF-CFE786C37A58}">
      <dgm:prSet phldrT="[Text]"/>
      <dgm:spPr/>
      <dgm:t>
        <a:bodyPr/>
        <a:lstStyle/>
        <a:p>
          <a:r>
            <a:rPr lang="en-GB" b="1" dirty="0" err="1">
              <a:solidFill>
                <a:schemeClr val="accent5">
                  <a:lumMod val="75000"/>
                </a:schemeClr>
              </a:solidFill>
            </a:rPr>
            <a:t>Katehetika</a:t>
          </a:r>
          <a:r>
            <a:rPr lang="en-GB" b="1" dirty="0">
              <a:solidFill>
                <a:schemeClr val="accent5">
                  <a:lumMod val="75000"/>
                </a:schemeClr>
              </a:solidFill>
            </a:rPr>
            <a:t> / </a:t>
          </a:r>
          <a:r>
            <a:rPr lang="en-GB" b="1" dirty="0" err="1">
              <a:solidFill>
                <a:schemeClr val="accent5">
                  <a:lumMod val="75000"/>
                </a:schemeClr>
              </a:solidFill>
            </a:rPr>
            <a:t>Religijska</a:t>
          </a:r>
          <a:r>
            <a:rPr lang="en-GB" b="1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hr-HR" b="1" dirty="0">
              <a:solidFill>
                <a:schemeClr val="accent5">
                  <a:lumMod val="75000"/>
                </a:schemeClr>
              </a:solidFill>
            </a:rPr>
            <a:t>P</a:t>
          </a:r>
          <a:r>
            <a:rPr lang="en-GB" b="1" dirty="0" err="1">
              <a:solidFill>
                <a:schemeClr val="accent5">
                  <a:lumMod val="75000"/>
                </a:schemeClr>
              </a:solidFill>
            </a:rPr>
            <a:t>edagogija</a:t>
          </a:r>
          <a:endParaRPr lang="en-GB" b="1" dirty="0">
            <a:solidFill>
              <a:schemeClr val="accent5">
                <a:lumMod val="75000"/>
              </a:schemeClr>
            </a:solidFill>
          </a:endParaRPr>
        </a:p>
      </dgm:t>
    </dgm:pt>
    <dgm:pt modelId="{42423F79-F833-4BFC-BF50-6E8859E2F9D6}" type="parTrans" cxnId="{A414A62F-B5DF-4AA6-9EC9-1F0B3DF07936}">
      <dgm:prSet/>
      <dgm:spPr/>
      <dgm:t>
        <a:bodyPr/>
        <a:lstStyle/>
        <a:p>
          <a:endParaRPr lang="en-GB"/>
        </a:p>
      </dgm:t>
    </dgm:pt>
    <dgm:pt modelId="{5DAC3817-3898-4CB8-93C4-E2B5B5E7731E}" type="sibTrans" cxnId="{A414A62F-B5DF-4AA6-9EC9-1F0B3DF07936}">
      <dgm:prSet/>
      <dgm:spPr/>
      <dgm:t>
        <a:bodyPr/>
        <a:lstStyle/>
        <a:p>
          <a:endParaRPr lang="en-GB"/>
        </a:p>
      </dgm:t>
    </dgm:pt>
    <dgm:pt modelId="{80000DFC-3C00-49E4-AFD9-82D19D03E16F}">
      <dgm:prSet/>
      <dgm:spPr/>
      <dgm:t>
        <a:bodyPr/>
        <a:lstStyle/>
        <a:p>
          <a:r>
            <a:rPr lang="en-GB" b="1" dirty="0" err="1">
              <a:solidFill>
                <a:srgbClr val="FFC000"/>
              </a:solidFill>
            </a:rPr>
            <a:t>Pastoralna</a:t>
          </a:r>
          <a:r>
            <a:rPr lang="en-GB" b="1" dirty="0">
              <a:solidFill>
                <a:srgbClr val="FFC000"/>
              </a:solidFill>
            </a:rPr>
            <a:t>/</a:t>
          </a:r>
          <a:r>
            <a:rPr lang="en-GB" b="1" dirty="0" err="1">
              <a:solidFill>
                <a:srgbClr val="FFC000"/>
              </a:solidFill>
            </a:rPr>
            <a:t>Prakti</a:t>
          </a:r>
          <a:r>
            <a:rPr lang="hr-HR" b="1" dirty="0">
              <a:solidFill>
                <a:srgbClr val="FFC000"/>
              </a:solidFill>
            </a:rPr>
            <a:t>č</a:t>
          </a:r>
          <a:r>
            <a:rPr lang="en-GB" b="1" dirty="0" err="1">
              <a:solidFill>
                <a:srgbClr val="FFC000"/>
              </a:solidFill>
            </a:rPr>
            <a:t>na</a:t>
          </a:r>
          <a:r>
            <a:rPr lang="en-GB" b="1" dirty="0">
              <a:solidFill>
                <a:srgbClr val="FFC000"/>
              </a:solidFill>
            </a:rPr>
            <a:t> </a:t>
          </a:r>
          <a:r>
            <a:rPr lang="en-GB" b="1" dirty="0" err="1">
              <a:solidFill>
                <a:srgbClr val="FFC000"/>
              </a:solidFill>
            </a:rPr>
            <a:t>Teologija</a:t>
          </a:r>
          <a:endParaRPr lang="en-GB" b="1" dirty="0">
            <a:solidFill>
              <a:srgbClr val="FFC000"/>
            </a:solidFill>
          </a:endParaRPr>
        </a:p>
      </dgm:t>
    </dgm:pt>
    <dgm:pt modelId="{2C088733-061D-49C0-8C20-813980E6E576}" type="parTrans" cxnId="{93A9F58A-6DC2-4DE1-887A-F968B266CD5D}">
      <dgm:prSet/>
      <dgm:spPr/>
      <dgm:t>
        <a:bodyPr/>
        <a:lstStyle/>
        <a:p>
          <a:endParaRPr lang="en-GB"/>
        </a:p>
      </dgm:t>
    </dgm:pt>
    <dgm:pt modelId="{A446E63F-0458-425F-94DA-D03A3A7B8C2B}" type="sibTrans" cxnId="{93A9F58A-6DC2-4DE1-887A-F968B266CD5D}">
      <dgm:prSet/>
      <dgm:spPr/>
      <dgm:t>
        <a:bodyPr/>
        <a:lstStyle/>
        <a:p>
          <a:endParaRPr lang="en-GB"/>
        </a:p>
      </dgm:t>
    </dgm:pt>
    <dgm:pt modelId="{5EBE9BFB-7ABF-41B5-9174-403D37C19775}">
      <dgm:prSet/>
      <dgm:spPr/>
      <dgm:t>
        <a:bodyPr/>
        <a:lstStyle/>
        <a:p>
          <a:r>
            <a:rPr lang="en-GB" b="1" dirty="0" err="1">
              <a:solidFill>
                <a:schemeClr val="accent1">
                  <a:lumMod val="75000"/>
                </a:schemeClr>
              </a:solidFill>
            </a:rPr>
            <a:t>Kanonsko</a:t>
          </a:r>
          <a:r>
            <a:rPr lang="en-GB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GB" b="1" dirty="0" err="1">
              <a:solidFill>
                <a:schemeClr val="accent1">
                  <a:lumMod val="75000"/>
                </a:schemeClr>
              </a:solidFill>
            </a:rPr>
            <a:t>Pravo</a:t>
          </a:r>
          <a:r>
            <a:rPr lang="en-GB" b="1" dirty="0">
              <a:solidFill>
                <a:schemeClr val="accent1">
                  <a:lumMod val="75000"/>
                </a:schemeClr>
              </a:solidFill>
            </a:rPr>
            <a:t> / </a:t>
          </a:r>
          <a:r>
            <a:rPr lang="en-GB" b="1" dirty="0" err="1">
              <a:solidFill>
                <a:schemeClr val="accent1">
                  <a:lumMod val="75000"/>
                </a:schemeClr>
              </a:solidFill>
            </a:rPr>
            <a:t>Sustavna</a:t>
          </a:r>
          <a:r>
            <a:rPr lang="en-GB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GB" b="1" dirty="0" err="1">
              <a:solidFill>
                <a:schemeClr val="accent1">
                  <a:lumMod val="75000"/>
                </a:schemeClr>
              </a:solidFill>
            </a:rPr>
            <a:t>Teologija</a:t>
          </a:r>
          <a:endParaRPr lang="en-GB" b="1" dirty="0">
            <a:solidFill>
              <a:schemeClr val="accent1">
                <a:lumMod val="75000"/>
              </a:schemeClr>
            </a:solidFill>
          </a:endParaRPr>
        </a:p>
      </dgm:t>
    </dgm:pt>
    <dgm:pt modelId="{C1777275-B395-4B2B-B7F2-6CC5E75A5488}" type="parTrans" cxnId="{D4A193CA-1645-4C97-8924-B8E90DDC7645}">
      <dgm:prSet/>
      <dgm:spPr/>
      <dgm:t>
        <a:bodyPr/>
        <a:lstStyle/>
        <a:p>
          <a:endParaRPr lang="en-GB"/>
        </a:p>
      </dgm:t>
    </dgm:pt>
    <dgm:pt modelId="{65510282-1048-4660-A063-E0D537E4FBA6}" type="sibTrans" cxnId="{D4A193CA-1645-4C97-8924-B8E90DDC7645}">
      <dgm:prSet/>
      <dgm:spPr/>
      <dgm:t>
        <a:bodyPr/>
        <a:lstStyle/>
        <a:p>
          <a:endParaRPr lang="en-GB"/>
        </a:p>
      </dgm:t>
    </dgm:pt>
    <dgm:pt modelId="{EF15D102-4E0D-4A89-BD9E-B5700DE56C61}" type="pres">
      <dgm:prSet presAssocID="{0ED4CB3D-82D3-4E7D-B2CA-25A2A9C9A11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FC5B027A-B2B5-4F71-B41D-4E99DDD9CDDB}" type="pres">
      <dgm:prSet presAssocID="{0ED4CB3D-82D3-4E7D-B2CA-25A2A9C9A114}" presName="Name1" presStyleCnt="0"/>
      <dgm:spPr/>
    </dgm:pt>
    <dgm:pt modelId="{0436C0C0-9ABB-48DF-A533-2A99690A82E7}" type="pres">
      <dgm:prSet presAssocID="{8B6E5B9B-B714-4D68-9A39-6AFBF06D4B81}" presName="picture_1" presStyleCnt="0"/>
      <dgm:spPr/>
    </dgm:pt>
    <dgm:pt modelId="{31B2EA80-F36C-4D97-8915-EFB6333DCD08}" type="pres">
      <dgm:prSet presAssocID="{8B6E5B9B-B714-4D68-9A39-6AFBF06D4B81}" presName="pictureRepeatNode" presStyleLbl="alignImgPlace1" presStyleIdx="0" presStyleCnt="6"/>
      <dgm:spPr/>
      <dgm:t>
        <a:bodyPr/>
        <a:lstStyle/>
        <a:p>
          <a:endParaRPr lang="hr-HR"/>
        </a:p>
      </dgm:t>
    </dgm:pt>
    <dgm:pt modelId="{BFAD7FD6-BE83-4B46-9961-F832C294071A}" type="pres">
      <dgm:prSet presAssocID="{FABACDF1-BC64-4691-8779-EEE79DE96504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7CC535-3ADA-4FB9-9ED6-127DEB47070A}" type="pres">
      <dgm:prSet presAssocID="{BBC29EEE-9228-495D-B078-781C4F469A73}" presName="picture_2" presStyleCnt="0"/>
      <dgm:spPr/>
    </dgm:pt>
    <dgm:pt modelId="{B58B3E1D-443B-4B30-82B9-C701A3062D80}" type="pres">
      <dgm:prSet presAssocID="{BBC29EEE-9228-495D-B078-781C4F469A73}" presName="pictureRepeatNode" presStyleLbl="alignImgPlace1" presStyleIdx="1" presStyleCnt="6" custScaleX="5141"/>
      <dgm:spPr/>
      <dgm:t>
        <a:bodyPr/>
        <a:lstStyle/>
        <a:p>
          <a:endParaRPr lang="hr-HR"/>
        </a:p>
      </dgm:t>
    </dgm:pt>
    <dgm:pt modelId="{349F49B1-2BDE-4574-AC7C-0F140D350440}" type="pres">
      <dgm:prSet presAssocID="{D73C6A64-48D6-49B5-B6DC-A46EE2C31D8A}" presName="line_2" presStyleLbl="parChTrans1D1" presStyleIdx="0" presStyleCnt="5"/>
      <dgm:spPr/>
    </dgm:pt>
    <dgm:pt modelId="{2FA063B6-C199-4D44-B8E4-AD0BED705D58}" type="pres">
      <dgm:prSet presAssocID="{D73C6A64-48D6-49B5-B6DC-A46EE2C31D8A}" presName="textparent_2" presStyleLbl="node1" presStyleIdx="0" presStyleCnt="0"/>
      <dgm:spPr/>
    </dgm:pt>
    <dgm:pt modelId="{0FEAEB95-D529-4CCD-B189-3411D8E6C6B6}" type="pres">
      <dgm:prSet presAssocID="{D73C6A64-48D6-49B5-B6DC-A46EE2C31D8A}" presName="text_2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010070-C550-43A9-93BE-FB032EFBB279}" type="pres">
      <dgm:prSet presAssocID="{CE32EC6D-BC50-405E-9B31-1DBC0186C4B1}" presName="picture_3" presStyleCnt="0"/>
      <dgm:spPr/>
    </dgm:pt>
    <dgm:pt modelId="{50F56BB0-6A2C-4CEA-BD15-1532C0B2C3EF}" type="pres">
      <dgm:prSet presAssocID="{CE32EC6D-BC50-405E-9B31-1DBC0186C4B1}" presName="pictureRepeatNode" presStyleLbl="alignImgPlace1" presStyleIdx="2" presStyleCnt="6" custFlipHor="1" custScaleX="10784"/>
      <dgm:spPr/>
      <dgm:t>
        <a:bodyPr/>
        <a:lstStyle/>
        <a:p>
          <a:endParaRPr lang="hr-HR"/>
        </a:p>
      </dgm:t>
    </dgm:pt>
    <dgm:pt modelId="{60CA8683-AEA9-4787-93B6-CA787E887BB4}" type="pres">
      <dgm:prSet presAssocID="{594628CE-3175-49AD-B2A5-C0941F261F9B}" presName="line_3" presStyleLbl="parChTrans1D1" presStyleIdx="1" presStyleCnt="5"/>
      <dgm:spPr/>
    </dgm:pt>
    <dgm:pt modelId="{2A8AA4FB-AD70-4EBC-BB90-B0AE2507CD8E}" type="pres">
      <dgm:prSet presAssocID="{594628CE-3175-49AD-B2A5-C0941F261F9B}" presName="textparent_3" presStyleLbl="node1" presStyleIdx="0" presStyleCnt="0"/>
      <dgm:spPr/>
    </dgm:pt>
    <dgm:pt modelId="{2D0846B8-F7BE-43AF-9473-63340BD20329}" type="pres">
      <dgm:prSet presAssocID="{594628CE-3175-49AD-B2A5-C0941F261F9B}" presName="text_3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D4DC18-405A-41B1-A61E-D91BA45840C5}" type="pres">
      <dgm:prSet presAssocID="{5DAC3817-3898-4CB8-93C4-E2B5B5E7731E}" presName="picture_4" presStyleCnt="0"/>
      <dgm:spPr/>
    </dgm:pt>
    <dgm:pt modelId="{38C8853E-0C07-4730-AE5C-CCFFC396FB5F}" type="pres">
      <dgm:prSet presAssocID="{5DAC3817-3898-4CB8-93C4-E2B5B5E7731E}" presName="pictureRepeatNode" presStyleLbl="alignImgPlace1" presStyleIdx="3" presStyleCnt="6" custFlipHor="1" custScaleX="8468"/>
      <dgm:spPr/>
      <dgm:t>
        <a:bodyPr/>
        <a:lstStyle/>
        <a:p>
          <a:endParaRPr lang="hr-HR"/>
        </a:p>
      </dgm:t>
    </dgm:pt>
    <dgm:pt modelId="{78B7AECB-8D17-45C4-B779-57882CEFC60E}" type="pres">
      <dgm:prSet presAssocID="{3CB94501-305C-4531-96CF-CFE786C37A58}" presName="line_4" presStyleLbl="parChTrans1D1" presStyleIdx="2" presStyleCnt="5"/>
      <dgm:spPr/>
    </dgm:pt>
    <dgm:pt modelId="{F39A7436-E54E-4261-AE68-E066035FE649}" type="pres">
      <dgm:prSet presAssocID="{3CB94501-305C-4531-96CF-CFE786C37A58}" presName="textparent_4" presStyleLbl="node1" presStyleIdx="0" presStyleCnt="0"/>
      <dgm:spPr/>
    </dgm:pt>
    <dgm:pt modelId="{DF32A323-7272-4C9B-935E-5DEA972F4BF1}" type="pres">
      <dgm:prSet presAssocID="{3CB94501-305C-4531-96CF-CFE786C37A58}" presName="text_4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DDA4F8-50CC-492B-ADBC-63FAA9A303D3}" type="pres">
      <dgm:prSet presAssocID="{A446E63F-0458-425F-94DA-D03A3A7B8C2B}" presName="picture_5" presStyleCnt="0"/>
      <dgm:spPr/>
    </dgm:pt>
    <dgm:pt modelId="{9726B3B9-AB6C-46EC-BC22-46D521CF21BB}" type="pres">
      <dgm:prSet presAssocID="{A446E63F-0458-425F-94DA-D03A3A7B8C2B}" presName="pictureRepeatNode" presStyleLbl="alignImgPlace1" presStyleIdx="4" presStyleCnt="6" custFlipHor="1" custScaleX="5141"/>
      <dgm:spPr/>
      <dgm:t>
        <a:bodyPr/>
        <a:lstStyle/>
        <a:p>
          <a:endParaRPr lang="hr-HR"/>
        </a:p>
      </dgm:t>
    </dgm:pt>
    <dgm:pt modelId="{2938250C-EA78-40F5-B7BC-3359EBC2034C}" type="pres">
      <dgm:prSet presAssocID="{80000DFC-3C00-49E4-AFD9-82D19D03E16F}" presName="line_5" presStyleLbl="parChTrans1D1" presStyleIdx="3" presStyleCnt="5"/>
      <dgm:spPr/>
    </dgm:pt>
    <dgm:pt modelId="{F49F08F3-392B-4F8B-AD0E-9AA2EB62365A}" type="pres">
      <dgm:prSet presAssocID="{80000DFC-3C00-49E4-AFD9-82D19D03E16F}" presName="textparent_5" presStyleLbl="node1" presStyleIdx="0" presStyleCnt="0"/>
      <dgm:spPr/>
    </dgm:pt>
    <dgm:pt modelId="{6F0CB2C5-0901-4639-8EE4-828D21B49312}" type="pres">
      <dgm:prSet presAssocID="{80000DFC-3C00-49E4-AFD9-82D19D03E16F}" presName="text_5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29CCBBF-1077-4D4A-9B00-2181FC16D9EE}" type="pres">
      <dgm:prSet presAssocID="{65510282-1048-4660-A063-E0D537E4FBA6}" presName="picture_6" presStyleCnt="0"/>
      <dgm:spPr/>
    </dgm:pt>
    <dgm:pt modelId="{63934D8C-8E4A-4E88-8138-0C8CA7BE96AB}" type="pres">
      <dgm:prSet presAssocID="{65510282-1048-4660-A063-E0D537E4FBA6}" presName="pictureRepeatNode" presStyleLbl="alignImgPlace1" presStyleIdx="5" presStyleCnt="6" custFlipHor="1" custScaleX="5437"/>
      <dgm:spPr/>
      <dgm:t>
        <a:bodyPr/>
        <a:lstStyle/>
        <a:p>
          <a:endParaRPr lang="hr-HR"/>
        </a:p>
      </dgm:t>
    </dgm:pt>
    <dgm:pt modelId="{639F2805-6FC5-4FAB-80A7-02155246A758}" type="pres">
      <dgm:prSet presAssocID="{5EBE9BFB-7ABF-41B5-9174-403D37C19775}" presName="line_6" presStyleLbl="parChTrans1D1" presStyleIdx="4" presStyleCnt="5"/>
      <dgm:spPr/>
    </dgm:pt>
    <dgm:pt modelId="{6CB4C7C1-FC89-4E5C-B45C-E6C1692B20B9}" type="pres">
      <dgm:prSet presAssocID="{5EBE9BFB-7ABF-41B5-9174-403D37C19775}" presName="textparent_6" presStyleLbl="node1" presStyleIdx="0" presStyleCnt="0"/>
      <dgm:spPr/>
    </dgm:pt>
    <dgm:pt modelId="{D841109E-7822-40C8-8D76-F2940DE17388}" type="pres">
      <dgm:prSet presAssocID="{5EBE9BFB-7ABF-41B5-9174-403D37C19775}" presName="text_6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41FDEC0-23C2-4E4F-8788-32A7142C7C26}" type="presOf" srcId="{CE32EC6D-BC50-405E-9B31-1DBC0186C4B1}" destId="{50F56BB0-6A2C-4CEA-BD15-1532C0B2C3EF}" srcOrd="0" destOrd="0" presId="urn:microsoft.com/office/officeart/2008/layout/CircularPictureCallout"/>
    <dgm:cxn modelId="{A414A62F-B5DF-4AA6-9EC9-1F0B3DF07936}" srcId="{0ED4CB3D-82D3-4E7D-B2CA-25A2A9C9A114}" destId="{3CB94501-305C-4531-96CF-CFE786C37A58}" srcOrd="3" destOrd="0" parTransId="{42423F79-F833-4BFC-BF50-6E8859E2F9D6}" sibTransId="{5DAC3817-3898-4CB8-93C4-E2B5B5E7731E}"/>
    <dgm:cxn modelId="{4E28068D-94BC-48CF-BF50-56600074E673}" type="presOf" srcId="{80000DFC-3C00-49E4-AFD9-82D19D03E16F}" destId="{6F0CB2C5-0901-4639-8EE4-828D21B49312}" srcOrd="0" destOrd="0" presId="urn:microsoft.com/office/officeart/2008/layout/CircularPictureCallout"/>
    <dgm:cxn modelId="{9C4E32D6-7C61-4F89-AE70-BAE65BE5D758}" type="presOf" srcId="{5DAC3817-3898-4CB8-93C4-E2B5B5E7731E}" destId="{38C8853E-0C07-4730-AE5C-CCFFC396FB5F}" srcOrd="0" destOrd="0" presId="urn:microsoft.com/office/officeart/2008/layout/CircularPictureCallout"/>
    <dgm:cxn modelId="{C17E486B-37E5-46DB-AB95-F52B23864307}" type="presOf" srcId="{594628CE-3175-49AD-B2A5-C0941F261F9B}" destId="{2D0846B8-F7BE-43AF-9473-63340BD20329}" srcOrd="0" destOrd="0" presId="urn:microsoft.com/office/officeart/2008/layout/CircularPictureCallout"/>
    <dgm:cxn modelId="{33BCADC3-BF36-483F-84A3-65D851E0074A}" type="presOf" srcId="{D73C6A64-48D6-49B5-B6DC-A46EE2C31D8A}" destId="{0FEAEB95-D529-4CCD-B189-3411D8E6C6B6}" srcOrd="0" destOrd="0" presId="urn:microsoft.com/office/officeart/2008/layout/CircularPictureCallout"/>
    <dgm:cxn modelId="{FFD36AC6-DB0A-4F5C-83E5-F3D8013518A8}" srcId="{0ED4CB3D-82D3-4E7D-B2CA-25A2A9C9A114}" destId="{FABACDF1-BC64-4691-8779-EEE79DE96504}" srcOrd="0" destOrd="0" parTransId="{081B02E7-3E78-497A-A13A-6B18242152AB}" sibTransId="{8B6E5B9B-B714-4D68-9A39-6AFBF06D4B81}"/>
    <dgm:cxn modelId="{51172DCE-3BE0-4B3E-B6E6-16A9DD290049}" srcId="{0ED4CB3D-82D3-4E7D-B2CA-25A2A9C9A114}" destId="{D73C6A64-48D6-49B5-B6DC-A46EE2C31D8A}" srcOrd="1" destOrd="0" parTransId="{B7CBBF21-0DD9-4ACF-9BE3-6D565D4CC293}" sibTransId="{BBC29EEE-9228-495D-B078-781C4F469A73}"/>
    <dgm:cxn modelId="{50BA4BC9-0F45-4609-9E9B-85896ADE6963}" type="presOf" srcId="{BBC29EEE-9228-495D-B078-781C4F469A73}" destId="{B58B3E1D-443B-4B30-82B9-C701A3062D80}" srcOrd="0" destOrd="0" presId="urn:microsoft.com/office/officeart/2008/layout/CircularPictureCallout"/>
    <dgm:cxn modelId="{93A9F58A-6DC2-4DE1-887A-F968B266CD5D}" srcId="{0ED4CB3D-82D3-4E7D-B2CA-25A2A9C9A114}" destId="{80000DFC-3C00-49E4-AFD9-82D19D03E16F}" srcOrd="4" destOrd="0" parTransId="{2C088733-061D-49C0-8C20-813980E6E576}" sibTransId="{A446E63F-0458-425F-94DA-D03A3A7B8C2B}"/>
    <dgm:cxn modelId="{96B91E49-7233-45E5-8811-942BAFF5DFF3}" type="presOf" srcId="{65510282-1048-4660-A063-E0D537E4FBA6}" destId="{63934D8C-8E4A-4E88-8138-0C8CA7BE96AB}" srcOrd="0" destOrd="0" presId="urn:microsoft.com/office/officeart/2008/layout/CircularPictureCallout"/>
    <dgm:cxn modelId="{860D5288-D61A-4473-AE87-8D9742343E62}" srcId="{0ED4CB3D-82D3-4E7D-B2CA-25A2A9C9A114}" destId="{594628CE-3175-49AD-B2A5-C0941F261F9B}" srcOrd="2" destOrd="0" parTransId="{3A0C697A-E0C9-4715-9C63-ECFE93D7C4E9}" sibTransId="{CE32EC6D-BC50-405E-9B31-1DBC0186C4B1}"/>
    <dgm:cxn modelId="{7A3E4F23-ECDD-48EE-BEC2-BA42BBC898EC}" type="presOf" srcId="{A446E63F-0458-425F-94DA-D03A3A7B8C2B}" destId="{9726B3B9-AB6C-46EC-BC22-46D521CF21BB}" srcOrd="0" destOrd="0" presId="urn:microsoft.com/office/officeart/2008/layout/CircularPictureCallout"/>
    <dgm:cxn modelId="{6CC11AB5-5125-4566-8E70-069DE9983810}" type="presOf" srcId="{8B6E5B9B-B714-4D68-9A39-6AFBF06D4B81}" destId="{31B2EA80-F36C-4D97-8915-EFB6333DCD08}" srcOrd="0" destOrd="0" presId="urn:microsoft.com/office/officeart/2008/layout/CircularPictureCallout"/>
    <dgm:cxn modelId="{ECFD8106-DCA3-4CC8-B9B9-668C406142A4}" type="presOf" srcId="{0ED4CB3D-82D3-4E7D-B2CA-25A2A9C9A114}" destId="{EF15D102-4E0D-4A89-BD9E-B5700DE56C61}" srcOrd="0" destOrd="0" presId="urn:microsoft.com/office/officeart/2008/layout/CircularPictureCallout"/>
    <dgm:cxn modelId="{ACE71BE0-4953-437B-9476-6E0696D7080B}" type="presOf" srcId="{3CB94501-305C-4531-96CF-CFE786C37A58}" destId="{DF32A323-7272-4C9B-935E-5DEA972F4BF1}" srcOrd="0" destOrd="0" presId="urn:microsoft.com/office/officeart/2008/layout/CircularPictureCallout"/>
    <dgm:cxn modelId="{3E716B2B-3834-4C75-A9D3-0CF191C35F30}" type="presOf" srcId="{5EBE9BFB-7ABF-41B5-9174-403D37C19775}" destId="{D841109E-7822-40C8-8D76-F2940DE17388}" srcOrd="0" destOrd="0" presId="urn:microsoft.com/office/officeart/2008/layout/CircularPictureCallout"/>
    <dgm:cxn modelId="{BC04D3EA-92D2-4D23-8D62-38E822B8093E}" type="presOf" srcId="{FABACDF1-BC64-4691-8779-EEE79DE96504}" destId="{BFAD7FD6-BE83-4B46-9961-F832C294071A}" srcOrd="0" destOrd="0" presId="urn:microsoft.com/office/officeart/2008/layout/CircularPictureCallout"/>
    <dgm:cxn modelId="{D4A193CA-1645-4C97-8924-B8E90DDC7645}" srcId="{0ED4CB3D-82D3-4E7D-B2CA-25A2A9C9A114}" destId="{5EBE9BFB-7ABF-41B5-9174-403D37C19775}" srcOrd="5" destOrd="0" parTransId="{C1777275-B395-4B2B-B7F2-6CC5E75A5488}" sibTransId="{65510282-1048-4660-A063-E0D537E4FBA6}"/>
    <dgm:cxn modelId="{3C7E9C22-4362-44FE-8E2F-81A22CAFA4F9}" type="presParOf" srcId="{EF15D102-4E0D-4A89-BD9E-B5700DE56C61}" destId="{FC5B027A-B2B5-4F71-B41D-4E99DDD9CDDB}" srcOrd="0" destOrd="0" presId="urn:microsoft.com/office/officeart/2008/layout/CircularPictureCallout"/>
    <dgm:cxn modelId="{0E164575-80D9-4127-9D83-314589CA32FD}" type="presParOf" srcId="{FC5B027A-B2B5-4F71-B41D-4E99DDD9CDDB}" destId="{0436C0C0-9ABB-48DF-A533-2A99690A82E7}" srcOrd="0" destOrd="0" presId="urn:microsoft.com/office/officeart/2008/layout/CircularPictureCallout"/>
    <dgm:cxn modelId="{C44AB88B-181A-4705-A80F-0713A8179B0D}" type="presParOf" srcId="{0436C0C0-9ABB-48DF-A533-2A99690A82E7}" destId="{31B2EA80-F36C-4D97-8915-EFB6333DCD08}" srcOrd="0" destOrd="0" presId="urn:microsoft.com/office/officeart/2008/layout/CircularPictureCallout"/>
    <dgm:cxn modelId="{44B68CD2-38A3-4032-BAC1-E5256E3A1604}" type="presParOf" srcId="{FC5B027A-B2B5-4F71-B41D-4E99DDD9CDDB}" destId="{BFAD7FD6-BE83-4B46-9961-F832C294071A}" srcOrd="1" destOrd="0" presId="urn:microsoft.com/office/officeart/2008/layout/CircularPictureCallout"/>
    <dgm:cxn modelId="{6B259969-0DFD-40E7-971D-D2E1915B4A57}" type="presParOf" srcId="{FC5B027A-B2B5-4F71-B41D-4E99DDD9CDDB}" destId="{807CC535-3ADA-4FB9-9ED6-127DEB47070A}" srcOrd="2" destOrd="0" presId="urn:microsoft.com/office/officeart/2008/layout/CircularPictureCallout"/>
    <dgm:cxn modelId="{95371CF4-AB4A-4790-A946-4EC5E2CF5A37}" type="presParOf" srcId="{807CC535-3ADA-4FB9-9ED6-127DEB47070A}" destId="{B58B3E1D-443B-4B30-82B9-C701A3062D80}" srcOrd="0" destOrd="0" presId="urn:microsoft.com/office/officeart/2008/layout/CircularPictureCallout"/>
    <dgm:cxn modelId="{B19D41ED-40E5-426E-8A3A-EEF43BDA243D}" type="presParOf" srcId="{FC5B027A-B2B5-4F71-B41D-4E99DDD9CDDB}" destId="{349F49B1-2BDE-4574-AC7C-0F140D350440}" srcOrd="3" destOrd="0" presId="urn:microsoft.com/office/officeart/2008/layout/CircularPictureCallout"/>
    <dgm:cxn modelId="{0ACFC8E4-B632-4386-85E0-4DEF2CE884D3}" type="presParOf" srcId="{FC5B027A-B2B5-4F71-B41D-4E99DDD9CDDB}" destId="{2FA063B6-C199-4D44-B8E4-AD0BED705D58}" srcOrd="4" destOrd="0" presId="urn:microsoft.com/office/officeart/2008/layout/CircularPictureCallout"/>
    <dgm:cxn modelId="{A61782F9-5859-4368-AD89-5EF6E92A72BB}" type="presParOf" srcId="{2FA063B6-C199-4D44-B8E4-AD0BED705D58}" destId="{0FEAEB95-D529-4CCD-B189-3411D8E6C6B6}" srcOrd="0" destOrd="0" presId="urn:microsoft.com/office/officeart/2008/layout/CircularPictureCallout"/>
    <dgm:cxn modelId="{6B9366D7-AA04-4B97-9915-03D7FE93D536}" type="presParOf" srcId="{FC5B027A-B2B5-4F71-B41D-4E99DDD9CDDB}" destId="{69010070-C550-43A9-93BE-FB032EFBB279}" srcOrd="5" destOrd="0" presId="urn:microsoft.com/office/officeart/2008/layout/CircularPictureCallout"/>
    <dgm:cxn modelId="{496B445A-36B5-41FE-A2DD-E9F1EFD97B8F}" type="presParOf" srcId="{69010070-C550-43A9-93BE-FB032EFBB279}" destId="{50F56BB0-6A2C-4CEA-BD15-1532C0B2C3EF}" srcOrd="0" destOrd="0" presId="urn:microsoft.com/office/officeart/2008/layout/CircularPictureCallout"/>
    <dgm:cxn modelId="{88A08B81-989D-41C4-A071-CB17124C7164}" type="presParOf" srcId="{FC5B027A-B2B5-4F71-B41D-4E99DDD9CDDB}" destId="{60CA8683-AEA9-4787-93B6-CA787E887BB4}" srcOrd="6" destOrd="0" presId="urn:microsoft.com/office/officeart/2008/layout/CircularPictureCallout"/>
    <dgm:cxn modelId="{DF75A1E1-1024-4C5C-97D9-FCB209478EF6}" type="presParOf" srcId="{FC5B027A-B2B5-4F71-B41D-4E99DDD9CDDB}" destId="{2A8AA4FB-AD70-4EBC-BB90-B0AE2507CD8E}" srcOrd="7" destOrd="0" presId="urn:microsoft.com/office/officeart/2008/layout/CircularPictureCallout"/>
    <dgm:cxn modelId="{D2DC9E85-01A8-4ABE-BFDC-ED6D2B31896A}" type="presParOf" srcId="{2A8AA4FB-AD70-4EBC-BB90-B0AE2507CD8E}" destId="{2D0846B8-F7BE-43AF-9473-63340BD20329}" srcOrd="0" destOrd="0" presId="urn:microsoft.com/office/officeart/2008/layout/CircularPictureCallout"/>
    <dgm:cxn modelId="{BE4957F0-9C07-4918-8FD5-05273C7BE9B2}" type="presParOf" srcId="{FC5B027A-B2B5-4F71-B41D-4E99DDD9CDDB}" destId="{77D4DC18-405A-41B1-A61E-D91BA45840C5}" srcOrd="8" destOrd="0" presId="urn:microsoft.com/office/officeart/2008/layout/CircularPictureCallout"/>
    <dgm:cxn modelId="{EF5090D3-76AB-4B31-A8CD-F5EE9D02474C}" type="presParOf" srcId="{77D4DC18-405A-41B1-A61E-D91BA45840C5}" destId="{38C8853E-0C07-4730-AE5C-CCFFC396FB5F}" srcOrd="0" destOrd="0" presId="urn:microsoft.com/office/officeart/2008/layout/CircularPictureCallout"/>
    <dgm:cxn modelId="{726DDDAF-6944-427E-B3E7-DAC2547DC42D}" type="presParOf" srcId="{FC5B027A-B2B5-4F71-B41D-4E99DDD9CDDB}" destId="{78B7AECB-8D17-45C4-B779-57882CEFC60E}" srcOrd="9" destOrd="0" presId="urn:microsoft.com/office/officeart/2008/layout/CircularPictureCallout"/>
    <dgm:cxn modelId="{874433F1-0DD7-40E3-A4DE-AC5DB433F53E}" type="presParOf" srcId="{FC5B027A-B2B5-4F71-B41D-4E99DDD9CDDB}" destId="{F39A7436-E54E-4261-AE68-E066035FE649}" srcOrd="10" destOrd="0" presId="urn:microsoft.com/office/officeart/2008/layout/CircularPictureCallout"/>
    <dgm:cxn modelId="{4F0B6115-DB49-4D2F-9E77-8A4565A0BBB2}" type="presParOf" srcId="{F39A7436-E54E-4261-AE68-E066035FE649}" destId="{DF32A323-7272-4C9B-935E-5DEA972F4BF1}" srcOrd="0" destOrd="0" presId="urn:microsoft.com/office/officeart/2008/layout/CircularPictureCallout"/>
    <dgm:cxn modelId="{C3C24DC1-6906-4D3B-86D4-BAF1B8FD2CD1}" type="presParOf" srcId="{FC5B027A-B2B5-4F71-B41D-4E99DDD9CDDB}" destId="{AFDDA4F8-50CC-492B-ADBC-63FAA9A303D3}" srcOrd="11" destOrd="0" presId="urn:microsoft.com/office/officeart/2008/layout/CircularPictureCallout"/>
    <dgm:cxn modelId="{79C07B5A-8498-457C-BDB6-97C5AB102082}" type="presParOf" srcId="{AFDDA4F8-50CC-492B-ADBC-63FAA9A303D3}" destId="{9726B3B9-AB6C-46EC-BC22-46D521CF21BB}" srcOrd="0" destOrd="0" presId="urn:microsoft.com/office/officeart/2008/layout/CircularPictureCallout"/>
    <dgm:cxn modelId="{44EE5F5A-840B-4E5D-AEA6-B0A932159B6F}" type="presParOf" srcId="{FC5B027A-B2B5-4F71-B41D-4E99DDD9CDDB}" destId="{2938250C-EA78-40F5-B7BC-3359EBC2034C}" srcOrd="12" destOrd="0" presId="urn:microsoft.com/office/officeart/2008/layout/CircularPictureCallout"/>
    <dgm:cxn modelId="{4FC1FBFF-8082-470C-B8CD-7CAC298D31F2}" type="presParOf" srcId="{FC5B027A-B2B5-4F71-B41D-4E99DDD9CDDB}" destId="{F49F08F3-392B-4F8B-AD0E-9AA2EB62365A}" srcOrd="13" destOrd="0" presId="urn:microsoft.com/office/officeart/2008/layout/CircularPictureCallout"/>
    <dgm:cxn modelId="{7CD29746-9F27-45DC-A113-73CB9062ABB9}" type="presParOf" srcId="{F49F08F3-392B-4F8B-AD0E-9AA2EB62365A}" destId="{6F0CB2C5-0901-4639-8EE4-828D21B49312}" srcOrd="0" destOrd="0" presId="urn:microsoft.com/office/officeart/2008/layout/CircularPictureCallout"/>
    <dgm:cxn modelId="{B6CF5EDD-5186-418F-8A93-5015ED09971F}" type="presParOf" srcId="{FC5B027A-B2B5-4F71-B41D-4E99DDD9CDDB}" destId="{D29CCBBF-1077-4D4A-9B00-2181FC16D9EE}" srcOrd="14" destOrd="0" presId="urn:microsoft.com/office/officeart/2008/layout/CircularPictureCallout"/>
    <dgm:cxn modelId="{24E1237B-12BB-41DD-A8FE-3132FE641E9F}" type="presParOf" srcId="{D29CCBBF-1077-4D4A-9B00-2181FC16D9EE}" destId="{63934D8C-8E4A-4E88-8138-0C8CA7BE96AB}" srcOrd="0" destOrd="0" presId="urn:microsoft.com/office/officeart/2008/layout/CircularPictureCallout"/>
    <dgm:cxn modelId="{809E9662-9745-451E-A00B-0806EB2CC1AD}" type="presParOf" srcId="{FC5B027A-B2B5-4F71-B41D-4E99DDD9CDDB}" destId="{639F2805-6FC5-4FAB-80A7-02155246A758}" srcOrd="15" destOrd="0" presId="urn:microsoft.com/office/officeart/2008/layout/CircularPictureCallout"/>
    <dgm:cxn modelId="{9F5BEFB1-062E-45E5-8A56-C2EA69146976}" type="presParOf" srcId="{FC5B027A-B2B5-4F71-B41D-4E99DDD9CDDB}" destId="{6CB4C7C1-FC89-4E5C-B45C-E6C1692B20B9}" srcOrd="16" destOrd="0" presId="urn:microsoft.com/office/officeart/2008/layout/CircularPictureCallout"/>
    <dgm:cxn modelId="{68F42AEB-AD81-4D15-868D-6B3C1A57B6BD}" type="presParOf" srcId="{6CB4C7C1-FC89-4E5C-B45C-E6C1692B20B9}" destId="{D841109E-7822-40C8-8D76-F2940DE17388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CF7E7E-8276-487F-A3C1-BCAA3FBEEC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A4936D-9F22-44BB-AAF9-DD89A99A00ED}">
      <dgm:prSet/>
      <dgm:spPr/>
      <dgm:t>
        <a:bodyPr/>
        <a:lstStyle/>
        <a:p>
          <a:r>
            <a:rPr lang="hr-HR" b="1"/>
            <a:t>Papa Franjo</a:t>
          </a:r>
          <a:endParaRPr lang="en-US"/>
        </a:p>
      </dgm:t>
    </dgm:pt>
    <dgm:pt modelId="{9A8C3D4B-CFAC-4A54-86F1-4601F2125F92}" type="parTrans" cxnId="{6A32FC49-62C2-49D6-B020-F04ABBA03F25}">
      <dgm:prSet/>
      <dgm:spPr/>
      <dgm:t>
        <a:bodyPr/>
        <a:lstStyle/>
        <a:p>
          <a:endParaRPr lang="en-US"/>
        </a:p>
      </dgm:t>
    </dgm:pt>
    <dgm:pt modelId="{56708E28-2E89-4BE3-B289-7FCA1D67FD83}" type="sibTrans" cxnId="{6A32FC49-62C2-49D6-B020-F04ABBA03F25}">
      <dgm:prSet/>
      <dgm:spPr/>
      <dgm:t>
        <a:bodyPr/>
        <a:lstStyle/>
        <a:p>
          <a:endParaRPr lang="en-US"/>
        </a:p>
      </dgm:t>
    </dgm:pt>
    <dgm:pt modelId="{F8C48366-E48F-4CAC-A3CD-6C177E4D48DD}">
      <dgm:prSet/>
      <dgm:spPr/>
      <dgm:t>
        <a:bodyPr/>
        <a:lstStyle/>
        <a:p>
          <a:r>
            <a:rPr lang="hr-HR" b="1"/>
            <a:t>Ivan Pavao II i Benedikt XVI</a:t>
          </a:r>
          <a:endParaRPr lang="en-US"/>
        </a:p>
      </dgm:t>
    </dgm:pt>
    <dgm:pt modelId="{C291E507-6B76-4E47-85FE-AAB049F5BC4E}" type="parTrans" cxnId="{445C43B2-3A52-4360-B7DD-390DB281E22C}">
      <dgm:prSet/>
      <dgm:spPr/>
      <dgm:t>
        <a:bodyPr/>
        <a:lstStyle/>
        <a:p>
          <a:endParaRPr lang="en-US"/>
        </a:p>
      </dgm:t>
    </dgm:pt>
    <dgm:pt modelId="{ED466C59-9390-4C0C-8D79-703DC7A613C2}" type="sibTrans" cxnId="{445C43B2-3A52-4360-B7DD-390DB281E22C}">
      <dgm:prSet/>
      <dgm:spPr/>
      <dgm:t>
        <a:bodyPr/>
        <a:lstStyle/>
        <a:p>
          <a:endParaRPr lang="en-US"/>
        </a:p>
      </dgm:t>
    </dgm:pt>
    <dgm:pt modelId="{7AD0A23F-EF84-4F5A-940E-AA7395522F6A}">
      <dgm:prSet/>
      <dgm:spPr/>
      <dgm:t>
        <a:bodyPr/>
        <a:lstStyle/>
        <a:p>
          <a:r>
            <a:rPr lang="hr-HR" b="1" dirty="0"/>
            <a:t>Gaudium et Spes (GS,</a:t>
          </a:r>
          <a:r>
            <a:rPr lang="en-GB" b="1" dirty="0"/>
            <a:t>12, 14, </a:t>
          </a:r>
          <a:r>
            <a:rPr lang="hr-HR" b="1" dirty="0"/>
            <a:t>22) Fratelli Tutti, 2020</a:t>
          </a:r>
          <a:endParaRPr lang="en-US" dirty="0"/>
        </a:p>
      </dgm:t>
    </dgm:pt>
    <dgm:pt modelId="{C84E41BC-87AC-4615-ACF2-0DF1068812C8}" type="parTrans" cxnId="{B5DCF3E7-8BB5-4749-995D-598158152D24}">
      <dgm:prSet/>
      <dgm:spPr/>
      <dgm:t>
        <a:bodyPr/>
        <a:lstStyle/>
        <a:p>
          <a:endParaRPr lang="en-US"/>
        </a:p>
      </dgm:t>
    </dgm:pt>
    <dgm:pt modelId="{598561D8-1617-4E89-B518-A27D1B16FD22}" type="sibTrans" cxnId="{B5DCF3E7-8BB5-4749-995D-598158152D24}">
      <dgm:prSet/>
      <dgm:spPr/>
      <dgm:t>
        <a:bodyPr/>
        <a:lstStyle/>
        <a:p>
          <a:endParaRPr lang="en-US"/>
        </a:p>
      </dgm:t>
    </dgm:pt>
    <dgm:pt modelId="{F5EB5BFB-9BA3-428E-8DCF-7BCE39F3310B}">
      <dgm:prSet/>
      <dgm:spPr/>
      <dgm:t>
        <a:bodyPr/>
        <a:lstStyle/>
        <a:p>
          <a:r>
            <a:rPr lang="hr-HR" b="1" dirty="0"/>
            <a:t>Dikasterij za laike, obitelj i život</a:t>
          </a:r>
          <a:endParaRPr lang="en-US" dirty="0"/>
        </a:p>
      </dgm:t>
    </dgm:pt>
    <dgm:pt modelId="{83DDE7B9-AB8E-44D9-9EDD-C8EB92E21D1C}" type="parTrans" cxnId="{4BB3530A-C584-444C-8F3A-A4D34CB4594F}">
      <dgm:prSet/>
      <dgm:spPr/>
      <dgm:t>
        <a:bodyPr/>
        <a:lstStyle/>
        <a:p>
          <a:endParaRPr lang="en-US"/>
        </a:p>
      </dgm:t>
    </dgm:pt>
    <dgm:pt modelId="{D5BD74C7-F954-46BF-9445-0A53472A2687}" type="sibTrans" cxnId="{4BB3530A-C584-444C-8F3A-A4D34CB4594F}">
      <dgm:prSet/>
      <dgm:spPr/>
      <dgm:t>
        <a:bodyPr/>
        <a:lstStyle/>
        <a:p>
          <a:endParaRPr lang="en-US"/>
        </a:p>
      </dgm:t>
    </dgm:pt>
    <dgm:pt modelId="{7240ACE5-2AC6-414D-B39A-621871AC7A21}">
      <dgm:prSet/>
      <dgm:spPr/>
      <dgm:t>
        <a:bodyPr/>
        <a:lstStyle/>
        <a:p>
          <a:r>
            <a:rPr lang="hr-HR" b="1" dirty="0"/>
            <a:t>Crkva je naš Dom  2022/3</a:t>
          </a:r>
          <a:endParaRPr lang="en-US" dirty="0"/>
        </a:p>
      </dgm:t>
    </dgm:pt>
    <dgm:pt modelId="{FE8CB08F-D6B2-43FB-B2E5-8562E1DB8ABA}" type="parTrans" cxnId="{EB621307-4903-46F1-B247-09BA7F2D6A1D}">
      <dgm:prSet/>
      <dgm:spPr/>
      <dgm:t>
        <a:bodyPr/>
        <a:lstStyle/>
        <a:p>
          <a:endParaRPr lang="en-US"/>
        </a:p>
      </dgm:t>
    </dgm:pt>
    <dgm:pt modelId="{1D69A5C3-5599-47A3-B525-530675B11B75}" type="sibTrans" cxnId="{EB621307-4903-46F1-B247-09BA7F2D6A1D}">
      <dgm:prSet/>
      <dgm:spPr/>
      <dgm:t>
        <a:bodyPr/>
        <a:lstStyle/>
        <a:p>
          <a:endParaRPr lang="en-US"/>
        </a:p>
      </dgm:t>
    </dgm:pt>
    <dgm:pt modelId="{29FBE5EE-8DFE-4112-B899-DE10431BD61C}" type="pres">
      <dgm:prSet presAssocID="{D2CF7E7E-8276-487F-A3C1-BCAA3FBEEC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DACBB66-B61F-49F3-8C8E-0B844F15493C}" type="pres">
      <dgm:prSet presAssocID="{5CA4936D-9F22-44BB-AAF9-DD89A99A00E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CE25FA-17E8-4A00-85D3-394EE413E4E1}" type="pres">
      <dgm:prSet presAssocID="{56708E28-2E89-4BE3-B289-7FCA1D67FD83}" presName="spacer" presStyleCnt="0"/>
      <dgm:spPr/>
    </dgm:pt>
    <dgm:pt modelId="{A0413051-BE53-456F-900A-84E8079F3E54}" type="pres">
      <dgm:prSet presAssocID="{F8C48366-E48F-4CAC-A3CD-6C177E4D48D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FAEB6D-CF25-495C-AB1A-724DEBF3489F}" type="pres">
      <dgm:prSet presAssocID="{ED466C59-9390-4C0C-8D79-703DC7A613C2}" presName="spacer" presStyleCnt="0"/>
      <dgm:spPr/>
    </dgm:pt>
    <dgm:pt modelId="{22365031-6D7F-48B1-8ACB-AF11DD9AE398}" type="pres">
      <dgm:prSet presAssocID="{7AD0A23F-EF84-4F5A-940E-AA7395522F6A}" presName="parentText" presStyleLbl="node1" presStyleIdx="2" presStyleCnt="5" custLinFactNeighborX="-17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52E598-2F07-46A4-8157-FFECBB602F9A}" type="pres">
      <dgm:prSet presAssocID="{598561D8-1617-4E89-B518-A27D1B16FD22}" presName="spacer" presStyleCnt="0"/>
      <dgm:spPr/>
    </dgm:pt>
    <dgm:pt modelId="{57F50E99-905F-4C63-9CCF-49686BE6C15E}" type="pres">
      <dgm:prSet presAssocID="{F5EB5BFB-9BA3-428E-8DCF-7BCE39F3310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22C3CA-F019-492B-8169-40F25719834C}" type="pres">
      <dgm:prSet presAssocID="{D5BD74C7-F954-46BF-9445-0A53472A2687}" presName="spacer" presStyleCnt="0"/>
      <dgm:spPr/>
    </dgm:pt>
    <dgm:pt modelId="{0CD0F9E3-17AA-42D5-9277-736B0E90E9F1}" type="pres">
      <dgm:prSet presAssocID="{7240ACE5-2AC6-414D-B39A-621871AC7A2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BB3530A-C584-444C-8F3A-A4D34CB4594F}" srcId="{D2CF7E7E-8276-487F-A3C1-BCAA3FBEECAD}" destId="{F5EB5BFB-9BA3-428E-8DCF-7BCE39F3310B}" srcOrd="3" destOrd="0" parTransId="{83DDE7B9-AB8E-44D9-9EDD-C8EB92E21D1C}" sibTransId="{D5BD74C7-F954-46BF-9445-0A53472A2687}"/>
    <dgm:cxn modelId="{71AC6F3B-8407-49A4-8150-59DFEFE22861}" type="presOf" srcId="{F5EB5BFB-9BA3-428E-8DCF-7BCE39F3310B}" destId="{57F50E99-905F-4C63-9CCF-49686BE6C15E}" srcOrd="0" destOrd="0" presId="urn:microsoft.com/office/officeart/2005/8/layout/vList2"/>
    <dgm:cxn modelId="{722753B5-58C4-447B-8C78-0EF363B96DB2}" type="presOf" srcId="{7240ACE5-2AC6-414D-B39A-621871AC7A21}" destId="{0CD0F9E3-17AA-42D5-9277-736B0E90E9F1}" srcOrd="0" destOrd="0" presId="urn:microsoft.com/office/officeart/2005/8/layout/vList2"/>
    <dgm:cxn modelId="{6A32FC49-62C2-49D6-B020-F04ABBA03F25}" srcId="{D2CF7E7E-8276-487F-A3C1-BCAA3FBEECAD}" destId="{5CA4936D-9F22-44BB-AAF9-DD89A99A00ED}" srcOrd="0" destOrd="0" parTransId="{9A8C3D4B-CFAC-4A54-86F1-4601F2125F92}" sibTransId="{56708E28-2E89-4BE3-B289-7FCA1D67FD83}"/>
    <dgm:cxn modelId="{A4AA3F66-9ECE-4992-8CF0-C47D6966FAE3}" type="presOf" srcId="{F8C48366-E48F-4CAC-A3CD-6C177E4D48DD}" destId="{A0413051-BE53-456F-900A-84E8079F3E54}" srcOrd="0" destOrd="0" presId="urn:microsoft.com/office/officeart/2005/8/layout/vList2"/>
    <dgm:cxn modelId="{9D857F9C-7F9A-452A-9231-D9F5C4BCAA5E}" type="presOf" srcId="{5CA4936D-9F22-44BB-AAF9-DD89A99A00ED}" destId="{9DACBB66-B61F-49F3-8C8E-0B844F15493C}" srcOrd="0" destOrd="0" presId="urn:microsoft.com/office/officeart/2005/8/layout/vList2"/>
    <dgm:cxn modelId="{4B40AE68-6CC5-41D6-8A36-F4C5B2046C6D}" type="presOf" srcId="{D2CF7E7E-8276-487F-A3C1-BCAA3FBEECAD}" destId="{29FBE5EE-8DFE-4112-B899-DE10431BD61C}" srcOrd="0" destOrd="0" presId="urn:microsoft.com/office/officeart/2005/8/layout/vList2"/>
    <dgm:cxn modelId="{EB621307-4903-46F1-B247-09BA7F2D6A1D}" srcId="{D2CF7E7E-8276-487F-A3C1-BCAA3FBEECAD}" destId="{7240ACE5-2AC6-414D-B39A-621871AC7A21}" srcOrd="4" destOrd="0" parTransId="{FE8CB08F-D6B2-43FB-B2E5-8562E1DB8ABA}" sibTransId="{1D69A5C3-5599-47A3-B525-530675B11B75}"/>
    <dgm:cxn modelId="{B5DCF3E7-8BB5-4749-995D-598158152D24}" srcId="{D2CF7E7E-8276-487F-A3C1-BCAA3FBEECAD}" destId="{7AD0A23F-EF84-4F5A-940E-AA7395522F6A}" srcOrd="2" destOrd="0" parTransId="{C84E41BC-87AC-4615-ACF2-0DF1068812C8}" sibTransId="{598561D8-1617-4E89-B518-A27D1B16FD22}"/>
    <dgm:cxn modelId="{445C43B2-3A52-4360-B7DD-390DB281E22C}" srcId="{D2CF7E7E-8276-487F-A3C1-BCAA3FBEECAD}" destId="{F8C48366-E48F-4CAC-A3CD-6C177E4D48DD}" srcOrd="1" destOrd="0" parTransId="{C291E507-6B76-4E47-85FE-AAB049F5BC4E}" sibTransId="{ED466C59-9390-4C0C-8D79-703DC7A613C2}"/>
    <dgm:cxn modelId="{43DC3A56-9A55-44DB-9DAF-938F0F614ACC}" type="presOf" srcId="{7AD0A23F-EF84-4F5A-940E-AA7395522F6A}" destId="{22365031-6D7F-48B1-8ACB-AF11DD9AE398}" srcOrd="0" destOrd="0" presId="urn:microsoft.com/office/officeart/2005/8/layout/vList2"/>
    <dgm:cxn modelId="{480D3654-68FA-4822-9383-F8E632604B25}" type="presParOf" srcId="{29FBE5EE-8DFE-4112-B899-DE10431BD61C}" destId="{9DACBB66-B61F-49F3-8C8E-0B844F15493C}" srcOrd="0" destOrd="0" presId="urn:microsoft.com/office/officeart/2005/8/layout/vList2"/>
    <dgm:cxn modelId="{E83003BC-D5B3-4FC2-ACD4-292AF25C9DD4}" type="presParOf" srcId="{29FBE5EE-8DFE-4112-B899-DE10431BD61C}" destId="{8ECE25FA-17E8-4A00-85D3-394EE413E4E1}" srcOrd="1" destOrd="0" presId="urn:microsoft.com/office/officeart/2005/8/layout/vList2"/>
    <dgm:cxn modelId="{9EB061A7-4690-4692-9050-6315D6E66A56}" type="presParOf" srcId="{29FBE5EE-8DFE-4112-B899-DE10431BD61C}" destId="{A0413051-BE53-456F-900A-84E8079F3E54}" srcOrd="2" destOrd="0" presId="urn:microsoft.com/office/officeart/2005/8/layout/vList2"/>
    <dgm:cxn modelId="{8E2136A1-E2C1-4404-A694-018C2B94F3C8}" type="presParOf" srcId="{29FBE5EE-8DFE-4112-B899-DE10431BD61C}" destId="{71FAEB6D-CF25-495C-AB1A-724DEBF3489F}" srcOrd="3" destOrd="0" presId="urn:microsoft.com/office/officeart/2005/8/layout/vList2"/>
    <dgm:cxn modelId="{1B22E18B-2AC7-4982-9E41-8D6E2A352AD3}" type="presParOf" srcId="{29FBE5EE-8DFE-4112-B899-DE10431BD61C}" destId="{22365031-6D7F-48B1-8ACB-AF11DD9AE398}" srcOrd="4" destOrd="0" presId="urn:microsoft.com/office/officeart/2005/8/layout/vList2"/>
    <dgm:cxn modelId="{731F587D-6BAC-42DE-8F22-C02808FD478A}" type="presParOf" srcId="{29FBE5EE-8DFE-4112-B899-DE10431BD61C}" destId="{D452E598-2F07-46A4-8157-FFECBB602F9A}" srcOrd="5" destOrd="0" presId="urn:microsoft.com/office/officeart/2005/8/layout/vList2"/>
    <dgm:cxn modelId="{9B3CEC27-DBF8-42AF-A9D6-5C019033296D}" type="presParOf" srcId="{29FBE5EE-8DFE-4112-B899-DE10431BD61C}" destId="{57F50E99-905F-4C63-9CCF-49686BE6C15E}" srcOrd="6" destOrd="0" presId="urn:microsoft.com/office/officeart/2005/8/layout/vList2"/>
    <dgm:cxn modelId="{4AF73AD3-CF4E-4665-A4E8-27125B3CBD52}" type="presParOf" srcId="{29FBE5EE-8DFE-4112-B899-DE10431BD61C}" destId="{F722C3CA-F019-492B-8169-40F25719834C}" srcOrd="7" destOrd="0" presId="urn:microsoft.com/office/officeart/2005/8/layout/vList2"/>
    <dgm:cxn modelId="{8DA538AB-54BF-4C96-8712-DFB604C0E5D8}" type="presParOf" srcId="{29FBE5EE-8DFE-4112-B899-DE10431BD61C}" destId="{0CD0F9E3-17AA-42D5-9277-736B0E90E9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F2805-6FC5-4FAB-80A7-02155246A758}">
      <dsp:nvSpPr>
        <dsp:cNvPr id="0" name=""/>
        <dsp:cNvSpPr/>
      </dsp:nvSpPr>
      <dsp:spPr>
        <a:xfrm>
          <a:off x="2470467" y="4496250"/>
          <a:ext cx="500911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8250C-EA78-40F5-B7BC-3359EBC2034C}">
      <dsp:nvSpPr>
        <dsp:cNvPr id="0" name=""/>
        <dsp:cNvSpPr/>
      </dsp:nvSpPr>
      <dsp:spPr>
        <a:xfrm>
          <a:off x="2470467" y="3651350"/>
          <a:ext cx="423289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7AECB-8D17-45C4-B779-57882CEFC60E}">
      <dsp:nvSpPr>
        <dsp:cNvPr id="0" name=""/>
        <dsp:cNvSpPr/>
      </dsp:nvSpPr>
      <dsp:spPr>
        <a:xfrm>
          <a:off x="2470467" y="2470467"/>
          <a:ext cx="3952747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A8683-AEA9-4787-93B6-CA787E887BB4}">
      <dsp:nvSpPr>
        <dsp:cNvPr id="0" name=""/>
        <dsp:cNvSpPr/>
      </dsp:nvSpPr>
      <dsp:spPr>
        <a:xfrm>
          <a:off x="2470467" y="1289584"/>
          <a:ext cx="423289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F49B1-2BDE-4574-AC7C-0F140D350440}">
      <dsp:nvSpPr>
        <dsp:cNvPr id="0" name=""/>
        <dsp:cNvSpPr/>
      </dsp:nvSpPr>
      <dsp:spPr>
        <a:xfrm>
          <a:off x="2470467" y="444684"/>
          <a:ext cx="500911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2EA80-F36C-4D97-8915-EFB6333DCD08}">
      <dsp:nvSpPr>
        <dsp:cNvPr id="0" name=""/>
        <dsp:cNvSpPr/>
      </dsp:nvSpPr>
      <dsp:spPr>
        <a:xfrm>
          <a:off x="0" y="0"/>
          <a:ext cx="4940935" cy="494093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D7FD6-BE83-4B46-9961-F832C294071A}">
      <dsp:nvSpPr>
        <dsp:cNvPr id="0" name=""/>
        <dsp:cNvSpPr/>
      </dsp:nvSpPr>
      <dsp:spPr>
        <a:xfrm>
          <a:off x="889368" y="2623636"/>
          <a:ext cx="3162198" cy="163050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889368" y="2623636"/>
        <a:ext cx="3162198" cy="1630508"/>
      </dsp:txXfrm>
    </dsp:sp>
    <dsp:sp modelId="{B58B3E1D-443B-4B30-82B9-C701A3062D80}">
      <dsp:nvSpPr>
        <dsp:cNvPr id="0" name=""/>
        <dsp:cNvSpPr/>
      </dsp:nvSpPr>
      <dsp:spPr>
        <a:xfrm>
          <a:off x="7456726" y="0"/>
          <a:ext cx="45722" cy="88936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AEB95-D529-4CCD-B189-3411D8E6C6B6}">
      <dsp:nvSpPr>
        <dsp:cNvPr id="0" name=""/>
        <dsp:cNvSpPr/>
      </dsp:nvSpPr>
      <dsp:spPr>
        <a:xfrm>
          <a:off x="7924271" y="0"/>
          <a:ext cx="2591328" cy="889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err="1">
              <a:solidFill>
                <a:srgbClr val="FF0000"/>
              </a:solidFill>
            </a:rPr>
            <a:t>Svetopisamska</a:t>
          </a:r>
          <a:r>
            <a:rPr lang="en-GB" sz="1700" b="1" kern="1200" dirty="0">
              <a:solidFill>
                <a:srgbClr val="FF0000"/>
              </a:solidFill>
            </a:rPr>
            <a:t>/</a:t>
          </a:r>
          <a:r>
            <a:rPr lang="en-GB" sz="1700" b="1" kern="1200" dirty="0" err="1">
              <a:solidFill>
                <a:srgbClr val="FF0000"/>
              </a:solidFill>
            </a:rPr>
            <a:t>Biblijska</a:t>
          </a:r>
          <a:r>
            <a:rPr lang="en-GB" sz="1700" b="1" kern="1200" dirty="0">
              <a:solidFill>
                <a:srgbClr val="FF0000"/>
              </a:solidFill>
            </a:rPr>
            <a:t>  </a:t>
          </a:r>
          <a:r>
            <a:rPr lang="en-GB" sz="1700" b="1" kern="1200" dirty="0" err="1">
              <a:solidFill>
                <a:srgbClr val="FF0000"/>
              </a:solidFill>
            </a:rPr>
            <a:t>Teologija</a:t>
          </a:r>
          <a:r>
            <a:rPr lang="en-GB" sz="1700" b="1" kern="1200" dirty="0">
              <a:solidFill>
                <a:srgbClr val="FF0000"/>
              </a:solidFill>
            </a:rPr>
            <a:t> </a:t>
          </a:r>
        </a:p>
      </dsp:txBody>
      <dsp:txXfrm>
        <a:off x="7924271" y="0"/>
        <a:ext cx="2591328" cy="889368"/>
      </dsp:txXfrm>
    </dsp:sp>
    <dsp:sp modelId="{50F56BB0-6A2C-4CEA-BD15-1532C0B2C3EF}">
      <dsp:nvSpPr>
        <dsp:cNvPr id="0" name=""/>
        <dsp:cNvSpPr/>
      </dsp:nvSpPr>
      <dsp:spPr>
        <a:xfrm flipH="1">
          <a:off x="6655411" y="844899"/>
          <a:ext cx="95909" cy="88936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846B8-F7BE-43AF-9473-63340BD20329}">
      <dsp:nvSpPr>
        <dsp:cNvPr id="0" name=""/>
        <dsp:cNvSpPr/>
      </dsp:nvSpPr>
      <dsp:spPr>
        <a:xfrm>
          <a:off x="7148050" y="844899"/>
          <a:ext cx="2041576" cy="889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>
              <a:solidFill>
                <a:schemeClr val="accent6">
                  <a:lumMod val="50000"/>
                </a:schemeClr>
              </a:solidFill>
            </a:rPr>
            <a:t>Etika/ </a:t>
          </a:r>
          <a:r>
            <a:rPr lang="en-GB" sz="1700" b="1" kern="1200" dirty="0" err="1">
              <a:solidFill>
                <a:schemeClr val="accent6">
                  <a:lumMod val="50000"/>
                </a:schemeClr>
              </a:solidFill>
            </a:rPr>
            <a:t>Moralna</a:t>
          </a:r>
          <a:r>
            <a:rPr lang="en-GB" sz="17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GB" sz="1700" b="1" kern="1200" dirty="0" err="1">
              <a:solidFill>
                <a:schemeClr val="accent6">
                  <a:lumMod val="50000"/>
                </a:schemeClr>
              </a:solidFill>
            </a:rPr>
            <a:t>Teologija</a:t>
          </a:r>
          <a:r>
            <a:rPr lang="en-GB" sz="1700" b="1" kern="1200" dirty="0">
              <a:solidFill>
                <a:schemeClr val="accent6">
                  <a:lumMod val="50000"/>
                </a:schemeClr>
              </a:solidFill>
            </a:rPr>
            <a:t>/  </a:t>
          </a:r>
          <a:r>
            <a:rPr lang="en-GB" sz="1700" b="1" kern="1200" dirty="0" err="1">
              <a:solidFill>
                <a:schemeClr val="accent6">
                  <a:lumMod val="50000"/>
                </a:schemeClr>
              </a:solidFill>
            </a:rPr>
            <a:t>Socijalni</a:t>
          </a:r>
          <a:r>
            <a:rPr lang="en-GB" sz="17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GB" sz="1700" b="1" kern="1200" dirty="0" err="1">
              <a:solidFill>
                <a:schemeClr val="accent6">
                  <a:lumMod val="50000"/>
                </a:schemeClr>
              </a:solidFill>
            </a:rPr>
            <a:t>Nauk</a:t>
          </a:r>
          <a:r>
            <a:rPr lang="en-GB" sz="17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GB" sz="1700" b="1" kern="1200" dirty="0" err="1">
              <a:solidFill>
                <a:schemeClr val="accent6">
                  <a:lumMod val="50000"/>
                </a:schemeClr>
              </a:solidFill>
            </a:rPr>
            <a:t>Crkve</a:t>
          </a:r>
          <a:endParaRPr lang="en-GB" sz="17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7148050" y="844899"/>
        <a:ext cx="2041576" cy="889368"/>
      </dsp:txXfrm>
    </dsp:sp>
    <dsp:sp modelId="{38C8853E-0C07-4730-AE5C-CCFFC396FB5F}">
      <dsp:nvSpPr>
        <dsp:cNvPr id="0" name=""/>
        <dsp:cNvSpPr/>
      </dsp:nvSpPr>
      <dsp:spPr>
        <a:xfrm flipH="1">
          <a:off x="6385559" y="2025783"/>
          <a:ext cx="75311" cy="88936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2A323-7272-4C9B-935E-5DEA972F4BF1}">
      <dsp:nvSpPr>
        <dsp:cNvPr id="0" name=""/>
        <dsp:cNvSpPr/>
      </dsp:nvSpPr>
      <dsp:spPr>
        <a:xfrm>
          <a:off x="6867899" y="2025783"/>
          <a:ext cx="1288094" cy="889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err="1">
              <a:solidFill>
                <a:schemeClr val="accent5">
                  <a:lumMod val="75000"/>
                </a:schemeClr>
              </a:solidFill>
            </a:rPr>
            <a:t>Katehetika</a:t>
          </a:r>
          <a:r>
            <a:rPr lang="en-GB" sz="1700" b="1" kern="1200" dirty="0">
              <a:solidFill>
                <a:schemeClr val="accent5">
                  <a:lumMod val="75000"/>
                </a:schemeClr>
              </a:solidFill>
            </a:rPr>
            <a:t> / </a:t>
          </a:r>
          <a:r>
            <a:rPr lang="en-GB" sz="1700" b="1" kern="1200" dirty="0" err="1">
              <a:solidFill>
                <a:schemeClr val="accent5">
                  <a:lumMod val="75000"/>
                </a:schemeClr>
              </a:solidFill>
            </a:rPr>
            <a:t>Religijska</a:t>
          </a:r>
          <a:r>
            <a:rPr lang="en-GB" sz="1700" b="1" kern="12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hr-HR" sz="1700" b="1" kern="1200" dirty="0">
              <a:solidFill>
                <a:schemeClr val="accent5">
                  <a:lumMod val="75000"/>
                </a:schemeClr>
              </a:solidFill>
            </a:rPr>
            <a:t>P</a:t>
          </a:r>
          <a:r>
            <a:rPr lang="en-GB" sz="1700" b="1" kern="1200" dirty="0" err="1">
              <a:solidFill>
                <a:schemeClr val="accent5">
                  <a:lumMod val="75000"/>
                </a:schemeClr>
              </a:solidFill>
            </a:rPr>
            <a:t>edagogija</a:t>
          </a:r>
          <a:endParaRPr lang="en-GB" sz="17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6867899" y="2025783"/>
        <a:ext cx="1288094" cy="889368"/>
      </dsp:txXfrm>
    </dsp:sp>
    <dsp:sp modelId="{9726B3B9-AB6C-46EC-BC22-46D521CF21BB}">
      <dsp:nvSpPr>
        <dsp:cNvPr id="0" name=""/>
        <dsp:cNvSpPr/>
      </dsp:nvSpPr>
      <dsp:spPr>
        <a:xfrm flipH="1">
          <a:off x="6680505" y="3206666"/>
          <a:ext cx="45722" cy="88936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CB2C5-0901-4639-8EE4-828D21B49312}">
      <dsp:nvSpPr>
        <dsp:cNvPr id="0" name=""/>
        <dsp:cNvSpPr/>
      </dsp:nvSpPr>
      <dsp:spPr>
        <a:xfrm>
          <a:off x="7148050" y="3206666"/>
          <a:ext cx="2231001" cy="889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err="1">
              <a:solidFill>
                <a:srgbClr val="FFC000"/>
              </a:solidFill>
            </a:rPr>
            <a:t>Pastoralna</a:t>
          </a:r>
          <a:r>
            <a:rPr lang="en-GB" sz="1700" b="1" kern="1200" dirty="0">
              <a:solidFill>
                <a:srgbClr val="FFC000"/>
              </a:solidFill>
            </a:rPr>
            <a:t>/</a:t>
          </a:r>
          <a:r>
            <a:rPr lang="en-GB" sz="1700" b="1" kern="1200" dirty="0" err="1">
              <a:solidFill>
                <a:srgbClr val="FFC000"/>
              </a:solidFill>
            </a:rPr>
            <a:t>Prakti</a:t>
          </a:r>
          <a:r>
            <a:rPr lang="hr-HR" sz="1700" b="1" kern="1200" dirty="0">
              <a:solidFill>
                <a:srgbClr val="FFC000"/>
              </a:solidFill>
            </a:rPr>
            <a:t>č</a:t>
          </a:r>
          <a:r>
            <a:rPr lang="en-GB" sz="1700" b="1" kern="1200" dirty="0" err="1">
              <a:solidFill>
                <a:srgbClr val="FFC000"/>
              </a:solidFill>
            </a:rPr>
            <a:t>na</a:t>
          </a:r>
          <a:r>
            <a:rPr lang="en-GB" sz="1700" b="1" kern="1200" dirty="0">
              <a:solidFill>
                <a:srgbClr val="FFC000"/>
              </a:solidFill>
            </a:rPr>
            <a:t> </a:t>
          </a:r>
          <a:r>
            <a:rPr lang="en-GB" sz="1700" b="1" kern="1200" dirty="0" err="1">
              <a:solidFill>
                <a:srgbClr val="FFC000"/>
              </a:solidFill>
            </a:rPr>
            <a:t>Teologija</a:t>
          </a:r>
          <a:endParaRPr lang="en-GB" sz="1700" b="1" kern="1200" dirty="0">
            <a:solidFill>
              <a:srgbClr val="FFC000"/>
            </a:solidFill>
          </a:endParaRPr>
        </a:p>
      </dsp:txBody>
      <dsp:txXfrm>
        <a:off x="7148050" y="3206666"/>
        <a:ext cx="2231001" cy="889368"/>
      </dsp:txXfrm>
    </dsp:sp>
    <dsp:sp modelId="{63934D8C-8E4A-4E88-8138-0C8CA7BE96AB}">
      <dsp:nvSpPr>
        <dsp:cNvPr id="0" name=""/>
        <dsp:cNvSpPr/>
      </dsp:nvSpPr>
      <dsp:spPr>
        <a:xfrm flipH="1">
          <a:off x="7455409" y="4051566"/>
          <a:ext cx="48354" cy="88936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1109E-7822-40C8-8D76-F2940DE17388}">
      <dsp:nvSpPr>
        <dsp:cNvPr id="0" name=""/>
        <dsp:cNvSpPr/>
      </dsp:nvSpPr>
      <dsp:spPr>
        <a:xfrm>
          <a:off x="7924271" y="4051566"/>
          <a:ext cx="1716755" cy="889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err="1">
              <a:solidFill>
                <a:schemeClr val="accent1">
                  <a:lumMod val="75000"/>
                </a:schemeClr>
              </a:solidFill>
            </a:rPr>
            <a:t>Kanonsko</a:t>
          </a:r>
          <a:r>
            <a:rPr lang="en-GB" sz="17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GB" sz="1700" b="1" kern="1200" dirty="0" err="1">
              <a:solidFill>
                <a:schemeClr val="accent1">
                  <a:lumMod val="75000"/>
                </a:schemeClr>
              </a:solidFill>
            </a:rPr>
            <a:t>Pravo</a:t>
          </a:r>
          <a:r>
            <a:rPr lang="en-GB" sz="1700" b="1" kern="1200" dirty="0">
              <a:solidFill>
                <a:schemeClr val="accent1">
                  <a:lumMod val="75000"/>
                </a:schemeClr>
              </a:solidFill>
            </a:rPr>
            <a:t> / </a:t>
          </a:r>
          <a:r>
            <a:rPr lang="en-GB" sz="1700" b="1" kern="1200" dirty="0" err="1">
              <a:solidFill>
                <a:schemeClr val="accent1">
                  <a:lumMod val="75000"/>
                </a:schemeClr>
              </a:solidFill>
            </a:rPr>
            <a:t>Sustavna</a:t>
          </a:r>
          <a:r>
            <a:rPr lang="en-GB" sz="17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GB" sz="1700" b="1" kern="1200" dirty="0" err="1">
              <a:solidFill>
                <a:schemeClr val="accent1">
                  <a:lumMod val="75000"/>
                </a:schemeClr>
              </a:solidFill>
            </a:rPr>
            <a:t>Teologija</a:t>
          </a:r>
          <a:endParaRPr lang="en-GB" sz="17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7924271" y="4051566"/>
        <a:ext cx="1716755" cy="889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CBB66-B61F-49F3-8C8E-0B844F15493C}">
      <dsp:nvSpPr>
        <dsp:cNvPr id="0" name=""/>
        <dsp:cNvSpPr/>
      </dsp:nvSpPr>
      <dsp:spPr>
        <a:xfrm>
          <a:off x="0" y="749617"/>
          <a:ext cx="5568215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/>
            <a:t>Papa Franjo</a:t>
          </a:r>
          <a:endParaRPr lang="en-US" sz="1700" kern="1200"/>
        </a:p>
      </dsp:txBody>
      <dsp:txXfrm>
        <a:off x="19904" y="769521"/>
        <a:ext cx="5528407" cy="367937"/>
      </dsp:txXfrm>
    </dsp:sp>
    <dsp:sp modelId="{A0413051-BE53-456F-900A-84E8079F3E54}">
      <dsp:nvSpPr>
        <dsp:cNvPr id="0" name=""/>
        <dsp:cNvSpPr/>
      </dsp:nvSpPr>
      <dsp:spPr>
        <a:xfrm>
          <a:off x="0" y="1206322"/>
          <a:ext cx="5568215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/>
            <a:t>Ivan Pavao II i Benedikt XVI</a:t>
          </a:r>
          <a:endParaRPr lang="en-US" sz="1700" kern="1200"/>
        </a:p>
      </dsp:txBody>
      <dsp:txXfrm>
        <a:off x="19904" y="1226226"/>
        <a:ext cx="5528407" cy="367937"/>
      </dsp:txXfrm>
    </dsp:sp>
    <dsp:sp modelId="{22365031-6D7F-48B1-8ACB-AF11DD9AE398}">
      <dsp:nvSpPr>
        <dsp:cNvPr id="0" name=""/>
        <dsp:cNvSpPr/>
      </dsp:nvSpPr>
      <dsp:spPr>
        <a:xfrm>
          <a:off x="0" y="1663027"/>
          <a:ext cx="5568215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/>
            <a:t>Gaudium et Spes (GS,</a:t>
          </a:r>
          <a:r>
            <a:rPr lang="en-GB" sz="1700" b="1" kern="1200" dirty="0"/>
            <a:t>12, 14, </a:t>
          </a:r>
          <a:r>
            <a:rPr lang="hr-HR" sz="1700" b="1" kern="1200" dirty="0"/>
            <a:t>22) Fratelli Tutti, 2020</a:t>
          </a:r>
          <a:endParaRPr lang="en-US" sz="1700" kern="1200" dirty="0"/>
        </a:p>
      </dsp:txBody>
      <dsp:txXfrm>
        <a:off x="19904" y="1682931"/>
        <a:ext cx="5528407" cy="367937"/>
      </dsp:txXfrm>
    </dsp:sp>
    <dsp:sp modelId="{57F50E99-905F-4C63-9CCF-49686BE6C15E}">
      <dsp:nvSpPr>
        <dsp:cNvPr id="0" name=""/>
        <dsp:cNvSpPr/>
      </dsp:nvSpPr>
      <dsp:spPr>
        <a:xfrm>
          <a:off x="0" y="2119732"/>
          <a:ext cx="5568215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/>
            <a:t>Dikasterij za laike, obitelj i život</a:t>
          </a:r>
          <a:endParaRPr lang="en-US" sz="1700" kern="1200" dirty="0"/>
        </a:p>
      </dsp:txBody>
      <dsp:txXfrm>
        <a:off x="19904" y="2139636"/>
        <a:ext cx="5528407" cy="367937"/>
      </dsp:txXfrm>
    </dsp:sp>
    <dsp:sp modelId="{0CD0F9E3-17AA-42D5-9277-736B0E90E9F1}">
      <dsp:nvSpPr>
        <dsp:cNvPr id="0" name=""/>
        <dsp:cNvSpPr/>
      </dsp:nvSpPr>
      <dsp:spPr>
        <a:xfrm>
          <a:off x="0" y="2576437"/>
          <a:ext cx="5568215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/>
            <a:t>Crkva je naš Dom  2022/3</a:t>
          </a:r>
          <a:endParaRPr lang="en-US" sz="1700" kern="1200" dirty="0"/>
        </a:p>
      </dsp:txBody>
      <dsp:txXfrm>
        <a:off x="19904" y="2596341"/>
        <a:ext cx="5528407" cy="367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DCC9-7271-4A66-8087-A744482C6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C5867E-3018-6325-77AF-183529413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577F3-797D-86C1-78F7-11FE39147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37FF-4EC8-4752-BF2C-2035CC4FCB7D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047C8-6C20-9E07-496D-77363DE7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D8FF8-D95F-DC6D-5F8F-E70D930A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622C-B603-460A-8723-24FEC35B2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06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AA96-01AA-BFD8-7274-D4427FAA5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0F280E-7095-179D-6986-ED50DD4AD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2A4E8-FB69-2A18-8A52-B7BB3B29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37FF-4EC8-4752-BF2C-2035CC4FCB7D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A54A6-C02D-BF52-DACE-13AB1A386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11DF8-C02A-B831-CF0B-4E010722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622C-B603-460A-8723-24FEC35B2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90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5924A-85D9-6F50-889B-476AF4B96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97368-D4EB-6491-1C2C-14BA3DD8D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6D4F9-430B-C424-FF39-755B61777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37FF-4EC8-4752-BF2C-2035CC4FCB7D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0BC63-A459-BB73-A15A-C481B34EB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A0FDF-3517-303D-1879-1CE396210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622C-B603-460A-8723-24FEC35B2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240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85BB-8B07-4DC9-86F3-2A225C77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61872"/>
            <a:ext cx="7638222" cy="2852928"/>
          </a:xfr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3600" spc="1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D496A-6E7A-4923-8ED5-B4164125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681728"/>
            <a:ext cx="7638222" cy="929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3D20-43DC-4C14-8CFF-18545AED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C300-5AFC-418B-85FD-EFA94BD7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C7E81-ED3C-4DB0-8E74-AD2A87E6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817C9-850F-4FB6-B93B-CF3076C4A5C1}"/>
              </a:ext>
            </a:extLst>
          </p:cNvPr>
          <p:cNvGrpSpPr/>
          <p:nvPr/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1782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5F8D-0421-4AEC-9C40-A13163EC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7680-115A-411F-AEF6-4AC2096B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CC193-1304-4D0F-8331-14D4EC08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55C1-CD32-4050-BAFF-51CC6B6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F608-FF11-4CBE-B717-5D56AE67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04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D23A02E-6DCF-427A-8CFD-281B2185C7F0}"/>
              </a:ext>
            </a:extLst>
          </p:cNvPr>
          <p:cNvSpPr/>
          <p:nvPr/>
        </p:nvSpPr>
        <p:spPr>
          <a:xfrm>
            <a:off x="3242985" y="511814"/>
            <a:ext cx="5706031" cy="57060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222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B4C32-F19C-44F3-8EF8-1F506D7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92" y="1709738"/>
            <a:ext cx="4893617" cy="25538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9729-131C-4F78-9DAA-E9EE28EA9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2249" y="4540468"/>
            <a:ext cx="4067503" cy="11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cap="all" spc="6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4E608-AC1F-41FB-974A-BD619C6C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6158-8B03-45C3-891D-0357B198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B054-E8A2-43FD-B0FB-B1CCFA4B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85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4AA7-6D5A-402E-AD1A-880F2BDB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32B6-F9D8-4A43-B52C-336CFAB00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76" y="2019299"/>
            <a:ext cx="4995019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0CDD9-5742-4A34-BA72-7CCA72D9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718" y="2019299"/>
            <a:ext cx="5027954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783AA-D2AB-4385-A91F-870CB65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AAD9C-5CA2-4DA1-84D3-B1838979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AB3C7-9574-47BC-932D-782BEE99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69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C468-781B-4BC5-8DEA-B9EF2BF9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60" y="369168"/>
            <a:ext cx="10458729" cy="1439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223F-48E4-491D-AB5D-5FC8A0C56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1843067"/>
            <a:ext cx="5007894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6B764-4B87-42FF-ABAA-69B07B88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1" y="2505075"/>
            <a:ext cx="5007894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357B9-406F-4BF9-B8FB-C53421EE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61" y="1843067"/>
            <a:ext cx="4994128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0462B-1939-4DAA-A7DD-6BDC95054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61" y="2505075"/>
            <a:ext cx="499412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C938B-C4C2-4FA9-85CA-9CD742CD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D8886-0D28-4D49-8D43-151D37E9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FDDE8-E9F8-4B6C-9A40-829617A7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1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E3D8-6C35-428B-B2F2-251FDE10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83769"/>
            <a:ext cx="10094770" cy="1180574"/>
          </a:xfrm>
          <a:solidFill>
            <a:schemeClr val="accent1">
              <a:lumMod val="20000"/>
              <a:lumOff val="80000"/>
            </a:schemeClr>
          </a:solidFill>
          <a:effectLst>
            <a:outerShdw dist="165100" dir="18900000" algn="bl" rotWithShape="0">
              <a:prstClr val="black"/>
            </a:outerShdw>
          </a:effectLst>
        </p:spPr>
        <p:txBody>
          <a:bodyPr/>
          <a:lstStyle>
            <a:lvl1pPr marL="18288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B8015-E11A-42CA-AE88-7BD73F8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09078-34CA-45CD-B479-03906A26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03258-F989-47B2-A643-A60CD8A7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11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A2F31-48B6-40CE-A364-3CE73FD8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EEA00-F166-41EB-9331-CA99BB70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051F-F8FC-4FF6-9783-45F9FE7A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75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8635-A5AF-48F4-8CD2-FB0E011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5E0E-DCC0-4781-A608-962B1241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826" y="987425"/>
            <a:ext cx="604556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1F43E-3D50-4A1C-A289-B3D0DD0E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70E3A-6639-4EA0-8305-C1899DAB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AFD57-4189-42FB-B29E-96366E51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E2EC-8483-4FBC-9D29-C19025F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9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8B7E-DBE2-1AE0-9C04-A1B870B14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2C54E-4DA0-1D6D-DEFD-FABD09765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C0053-9BB5-FABE-7CC8-179B3DB47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37FF-4EC8-4752-BF2C-2035CC4FCB7D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AD992-8711-7A29-218A-97FF7B03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5A6C2-F0F5-9E2B-9DEA-F3CCA5AD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622C-B603-460A-8723-24FEC35B2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194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E581-A090-4AE9-9965-B06BDB52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9DEF4-262F-4ACF-9B29-3D4B819E7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3969" y="987425"/>
            <a:ext cx="569450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D7CBB-7A6F-441E-9072-2494B952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59692-77BE-4A7D-AA70-635007A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9A4DA-63AF-4D6A-98DB-E1D0AC74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B7958-B19B-4C23-A82F-DD4E4B91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31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58AD-1CAD-45B3-B83D-DC9D33CD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53F2E-0397-4423-8A88-D0059DEAF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DDE1-7025-4FA9-822D-48168508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73E0-F328-46DC-98BE-CA0981F7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2226-010C-494F-8BE8-BF91F35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89E9C4-9D18-4529-BC0C-68EAE507CDF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DF5937-0C03-4786-AB62-3CF7CECB92D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AD93DB-2DB0-4B2D-884B-6EC4534432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8500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635D0-31D9-44E1-911D-F7D5D5400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3914" y="624313"/>
            <a:ext cx="2537986" cy="5509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F9230-1FA4-439D-A800-B5F006F07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0100" y="624313"/>
            <a:ext cx="7816542" cy="5509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B2A3-7055-43AF-8BAB-0A9B7444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A1821-A311-49CD-BCB4-B4BC886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C6A8-813A-486A-AA90-AB28935F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C7A17-06CC-442C-A876-A51B2B55650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C1798A-2980-4F34-8355-7BCB6B295322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D7542C-E4AE-488F-BC75-2E7ED83910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067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921A8-2D25-BB35-5B10-43A198BA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5E047-99C0-C59E-8F8C-3780F3553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44382-1DAA-5132-5B92-D216D468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37FF-4EC8-4752-BF2C-2035CC4FCB7D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23E70-38E5-ABD3-2C45-D0BA307D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53FE0-9369-0286-F62D-73A8AFA6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622C-B603-460A-8723-24FEC35B2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8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6BFAF-8A25-CF85-AAB8-110DD19DF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D9FFD-21FF-D766-E1A6-05C94B961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71247-740B-1FA0-70D3-44FA1791B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A8D16-9A93-5F43-8F51-FA5C5A6B3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37FF-4EC8-4752-BF2C-2035CC4FCB7D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BB525-11E9-CAEA-3426-7343EDC49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26F52-AFC1-7C31-9F6B-2B6508D9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622C-B603-460A-8723-24FEC35B2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44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E2BBC-3CFC-BE45-344A-ACD2C192B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7CE5E-B484-E965-E873-1E7A00FBD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51E2D-A8F7-47E7-0E2F-61574285A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D6DA00-9100-359D-ED0D-05E14C18CA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036003-C625-9DF2-AB1D-AEDED7F8B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FAAB92-2513-7138-FC91-DB9C8870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37FF-4EC8-4752-BF2C-2035CC4FCB7D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A367E-7E84-9712-25F8-A93DC9A3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682C98-47EF-1362-5B9E-2C787A0D3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622C-B603-460A-8723-24FEC35B2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50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015C-C999-95A6-CFAB-1F002657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BBFED-9925-B447-132F-D935285CB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37FF-4EC8-4752-BF2C-2035CC4FCB7D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5FA6C-8D08-09C6-93B5-9789D5F62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2B63C1-EDED-AAEC-7160-AABE7064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622C-B603-460A-8723-24FEC35B2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3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8B1AE1-C984-E711-DBF6-9730EB112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37FF-4EC8-4752-BF2C-2035CC4FCB7D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7D6DFB-64E1-1B1C-B215-7B7786FA1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956C9-8B8E-3724-9314-79F7F474D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622C-B603-460A-8723-24FEC35B2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80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086F-B104-ACE5-ECE4-B76E87B2E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2B6E0-0959-0BDA-9059-DC4723FE0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E6E98-28D5-0678-59F7-8D10E6F27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C303B-C94D-F7D5-3F7D-372CF0508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37FF-4EC8-4752-BF2C-2035CC4FCB7D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64406-A807-F739-8CE1-D98B1A01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4009-799B-FC9F-3DFC-27F19C8D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622C-B603-460A-8723-24FEC35B2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81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2CA1-33B8-89AE-B34D-536B69B7C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F0198-EE6F-0BFD-AE13-97FF28DCAA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A1532-EDDA-0D73-69C3-B9F370FCE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E0B74-EB93-0897-6A0D-72356284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37FF-4EC8-4752-BF2C-2035CC4FCB7D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AEB27-EC6D-70EA-F704-EFE3D7F6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9087F-4D12-849F-9339-6624ADFB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622C-B603-460A-8723-24FEC35B2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38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DB70BD-A859-7D79-DF3A-B1580B22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16C94-4313-351C-8AC3-26AABEC1B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E0564-D8EF-7D07-ED15-8B33FF1E9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5C37FF-4EC8-4752-BF2C-2035CC4FCB7D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5AEBF-DAB7-01F0-0915-A49139FAD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EFCA3-F365-034E-E471-BC8BEDB3B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F4622C-B603-460A-8723-24FEC35B2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17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6DAE1-1F65-43B8-A400-95E6DEED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438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C993-A44B-4C2D-818E-4C9000BB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1B6E-ECC6-47D0-9C14-812B746F1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014" y="6342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E6171E64-FE02-4DE5-B72F-53C3706641C3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9A716-DEA9-48A9-A5BC-0F392D2B4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342042"/>
            <a:ext cx="34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B69E-A0E4-4558-9C62-4CD8CDD2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329" y="6342042"/>
            <a:ext cx="52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ECC43-D65E-4A7B-A76B-D278A2184166}"/>
              </a:ext>
            </a:extLst>
          </p:cNvPr>
          <p:cNvGrpSpPr/>
          <p:nvPr/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E443C5-5AB9-407B-A8C3-011BB14FEF0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38C9FA-DA5E-4785-8F4A-CA481A3A65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18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79505&amp;picture=boy-in-a-wheelchair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A78AE4-EEC1-82DB-1B13-659F391A3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en-GB" sz="6600" dirty="0"/>
              <a:t>TEOLOGIJA INVALIDITETA</a:t>
            </a:r>
            <a:br>
              <a:rPr lang="en-GB" sz="6600" dirty="0"/>
            </a:br>
            <a:r>
              <a:rPr lang="en-GB" sz="6600" dirty="0" err="1"/>
              <a:t>osnovne</a:t>
            </a:r>
            <a:r>
              <a:rPr lang="en-GB" sz="6600" dirty="0"/>
              <a:t> </a:t>
            </a:r>
            <a:r>
              <a:rPr lang="en-GB" sz="6600" dirty="0" err="1"/>
              <a:t>smjernice</a:t>
            </a:r>
            <a:r>
              <a:rPr lang="en-GB" sz="6600" dirty="0"/>
              <a:t> </a:t>
            </a:r>
            <a:r>
              <a:rPr lang="en-GB" sz="6600" dirty="0" err="1"/>
              <a:t>i</a:t>
            </a:r>
            <a:r>
              <a:rPr lang="en-GB" sz="6600" dirty="0"/>
              <a:t> </a:t>
            </a:r>
            <a:r>
              <a:rPr lang="en-GB" sz="6600" dirty="0" err="1"/>
              <a:t>perspektive</a:t>
            </a:r>
            <a:endParaRPr lang="en-GB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4CCFE1-7406-0E88-0125-A1904CB39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en-GB"/>
              <a:t>doc.dr.sc. Martina Vuk Grgi</a:t>
            </a:r>
            <a:r>
              <a:rPr lang="hr-HR"/>
              <a:t>ć</a:t>
            </a:r>
            <a:endParaRPr lang="en-GB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3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DE89493-AC86-4DB9-8963-3671DDEBE8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CC3B2-62AA-D9F0-942A-89697B8B5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6" y="665389"/>
            <a:ext cx="5281344" cy="1011013"/>
          </a:xfrm>
        </p:spPr>
        <p:txBody>
          <a:bodyPr anchor="b">
            <a:normAutofit fontScale="90000"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Crkveno Učiteljstvo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C9C0A-BBCA-4B9F-8ADF-5B2CCB19F9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6DE128E7-E6E6-9A44-2823-4709FBED63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338196"/>
              </p:ext>
            </p:extLst>
          </p:nvPr>
        </p:nvGraphicFramePr>
        <p:xfrm>
          <a:off x="814656" y="2400301"/>
          <a:ext cx="5568215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48D47FD-99F1-4F70-A0B7-DE3FFDD3B8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630921" y="2766496"/>
            <a:ext cx="5385102" cy="1987416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8C2833-61CF-AEB0-C51D-CE49065498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5948"/>
          <a:stretch/>
        </p:blipFill>
        <p:spPr>
          <a:xfrm>
            <a:off x="6222576" y="70706"/>
            <a:ext cx="5969424" cy="290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02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50E9280-098D-44B3-82CE-6FF2CCA2F8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3BE31-5BFC-2148-9E69-81B5983C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-6306"/>
            <a:ext cx="3549906" cy="1003002"/>
          </a:xfrm>
        </p:spPr>
        <p:txBody>
          <a:bodyPr>
            <a:normAutofit/>
          </a:bodyPr>
          <a:lstStyle/>
          <a:p>
            <a:endParaRPr lang="en-GB" b="1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39804-AD6C-1FDE-ECF9-76F367297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24" y="283464"/>
            <a:ext cx="7150395" cy="6428232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1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pPr algn="ctr"/>
            <a:r>
              <a:rPr lang="en-GB" sz="12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1 Kor, 12, 12 – 28 </a:t>
            </a:r>
            <a:r>
              <a:rPr lang="en-GB" sz="1200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Usporedba</a:t>
            </a:r>
            <a:r>
              <a:rPr lang="en-GB" sz="12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s </a:t>
            </a:r>
            <a:r>
              <a:rPr lang="en-GB" sz="1200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tijelom</a:t>
            </a:r>
            <a:endParaRPr lang="en-GB" sz="1200" b="1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Doista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,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kao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što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je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tijelo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jedno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te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ima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mnogo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udova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, a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svi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udovi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tijela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iako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mnogi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,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jedno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su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tijelo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–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tako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Krist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. </a:t>
            </a:r>
            <a:r>
              <a:rPr lang="en-GB" sz="1600" b="0" i="0" baseline="3000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13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 Ta u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jednom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Duhu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svi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smo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u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jedno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tijelo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kršteni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,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bilo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Židovi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,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bilo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Grci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,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bilo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robovi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,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bilo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slobodni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. I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svi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smo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jednim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Duhom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napojeni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. </a:t>
            </a:r>
            <a:r>
              <a:rPr lang="en-GB" sz="1600" b="0" i="0" baseline="3000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14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 Ta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ni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tijelo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nije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jedan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ud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,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nego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mnogi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. </a:t>
            </a:r>
            <a:r>
              <a:rPr lang="en-GB" sz="1600" b="0" i="0" baseline="3000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15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 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Rekne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li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noga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: »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Nisam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ruka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,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nisam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od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tijela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«,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zar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zbog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toga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nije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od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tijela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? </a:t>
            </a:r>
            <a:r>
              <a:rPr lang="en-GB" sz="1600" b="0" i="0" baseline="3000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16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 I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rekne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li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uho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: »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Nisam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oko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,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nisam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od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tijela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«,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zar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zbog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toga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nije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od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tijela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? </a:t>
            </a:r>
            <a:r>
              <a:rPr lang="en-GB" sz="1600" b="0" i="0" baseline="3000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17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 Kad bi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sve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tijelo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bilo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oko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,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gdje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bi bio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sluh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? Kad bi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sve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bilo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sluh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,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gdje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bi bio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njuh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? </a:t>
            </a:r>
            <a:r>
              <a:rPr lang="en-GB" sz="1600" b="0" i="0" baseline="3000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18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 A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ovako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, Bog je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rasporedio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udove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,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svaki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od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njih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u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tijelu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,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kako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je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htio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. </a:t>
            </a:r>
            <a:r>
              <a:rPr lang="en-GB" sz="1600" b="0" i="0" baseline="3000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19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 Kad bi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svi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bili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jedan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ud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,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gdje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bi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bilo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tijelo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? </a:t>
            </a:r>
            <a:r>
              <a:rPr lang="en-GB" sz="1600" b="0" i="0" baseline="3000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20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 A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ovako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,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mnogi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udovi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–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jedno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tijelo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! </a:t>
            </a:r>
            <a:r>
              <a:rPr lang="en-GB" sz="1600" b="0" i="0" baseline="3000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21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 Ne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može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oko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reći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ruci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: »Ne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trebam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te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«,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ili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pak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glava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nogama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: »Ne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trebam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vas.« </a:t>
            </a:r>
            <a:r>
              <a:rPr lang="en-GB" sz="1600" b="0" i="0" baseline="3000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22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 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Naprotiv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,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mnogo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su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potrebniji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udovi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tijela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koji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izgledaju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slabiji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. </a:t>
            </a:r>
            <a:r>
              <a:rPr lang="en-GB" sz="1600" b="0" i="0" baseline="3000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23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 </a:t>
            </a:r>
          </a:p>
          <a:p>
            <a:pPr marL="0" indent="0">
              <a:buNone/>
            </a:pP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Nego, Bog je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tako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sastavio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tijelo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da je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posljednjem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udu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dao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izobilniju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čast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 </a:t>
            </a:r>
            <a:r>
              <a:rPr lang="en-GB" sz="1600" b="0" i="0" baseline="3000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25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 da ne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bude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razdora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u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tijelu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,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nego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da se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udovi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jednako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brinu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jedni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za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druge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. </a:t>
            </a:r>
            <a:r>
              <a:rPr lang="en-GB" sz="1600" b="0" i="0" baseline="3000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26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 I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ako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trpi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jedan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ud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,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trpe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zajedno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svi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udovi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;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ako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li se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slavi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jedan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ud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,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raduju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se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zajedno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svi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udovi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.</a:t>
            </a:r>
            <a:b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</a:br>
            <a:r>
              <a:rPr lang="en-GB" sz="1600" b="0" i="0" baseline="3000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27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 A vi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ste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tijelo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Kristovo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,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pojedinačno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,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udovi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. </a:t>
            </a:r>
            <a:r>
              <a:rPr lang="en-GB" sz="1600" b="0" i="0" baseline="3000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28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 </a:t>
            </a:r>
            <a:endParaRPr lang="en-GB" sz="1600" dirty="0">
              <a:latin typeface="Amasis MT Pro Medium" panose="02040604050005020304" pitchFamily="18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47106F37-9751-441A-9C07-9D1F013664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481646" y="3153952"/>
            <a:ext cx="3710353" cy="3710353"/>
          </a:xfrm>
          <a:custGeom>
            <a:avLst/>
            <a:gdLst>
              <a:gd name="connsiteX0" fmla="*/ 0 w 2385918"/>
              <a:gd name="connsiteY0" fmla="*/ 0 h 2385918"/>
              <a:gd name="connsiteX1" fmla="*/ 2385918 w 2385918"/>
              <a:gd name="connsiteY1" fmla="*/ 0 h 2385918"/>
              <a:gd name="connsiteX2" fmla="*/ 2385918 w 2385918"/>
              <a:gd name="connsiteY2" fmla="*/ 2385918 h 2385918"/>
              <a:gd name="connsiteX3" fmla="*/ 0 w 2385918"/>
              <a:gd name="connsiteY3" fmla="*/ 2385918 h 2385918"/>
              <a:gd name="connsiteX4" fmla="*/ 0 w 2385918"/>
              <a:gd name="connsiteY4" fmla="*/ 0 h 2385918"/>
              <a:gd name="connsiteX0" fmla="*/ 0 w 2385918"/>
              <a:gd name="connsiteY0" fmla="*/ 0 h 2385918"/>
              <a:gd name="connsiteX1" fmla="*/ 2385918 w 2385918"/>
              <a:gd name="connsiteY1" fmla="*/ 0 h 2385918"/>
              <a:gd name="connsiteX2" fmla="*/ 0 w 2385918"/>
              <a:gd name="connsiteY2" fmla="*/ 2385918 h 2385918"/>
              <a:gd name="connsiteX3" fmla="*/ 0 w 2385918"/>
              <a:gd name="connsiteY3" fmla="*/ 0 h 238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5918" h="2385918">
                <a:moveTo>
                  <a:pt x="0" y="0"/>
                </a:moveTo>
                <a:lnTo>
                  <a:pt x="2385918" y="0"/>
                </a:lnTo>
                <a:lnTo>
                  <a:pt x="0" y="23859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AAA3006-7A47-4247-A973-6754F11D3C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81645" y="3147647"/>
            <a:ext cx="3710353" cy="3710353"/>
          </a:xfrm>
          <a:custGeom>
            <a:avLst/>
            <a:gdLst>
              <a:gd name="connsiteX0" fmla="*/ 3710353 w 3710353"/>
              <a:gd name="connsiteY0" fmla="*/ 0 h 3710353"/>
              <a:gd name="connsiteX1" fmla="*/ 3710353 w 3710353"/>
              <a:gd name="connsiteY1" fmla="*/ 3710353 h 3710353"/>
              <a:gd name="connsiteX2" fmla="*/ 0 w 3710353"/>
              <a:gd name="connsiteY2" fmla="*/ 3710353 h 371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0353" h="3710353">
                <a:moveTo>
                  <a:pt x="3710353" y="0"/>
                </a:moveTo>
                <a:lnTo>
                  <a:pt x="3710353" y="3710353"/>
                </a:lnTo>
                <a:lnTo>
                  <a:pt x="0" y="3710353"/>
                </a:lnTo>
                <a:close/>
              </a:path>
            </a:pathLst>
          </a:custGeom>
          <a:blipFill dpi="0" rotWithShape="0">
            <a:blip r:embed="rId2">
              <a:alphaModFix amt="99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tile tx="0" ty="0" sx="40000" sy="4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Hand holding bluury light">
            <a:extLst>
              <a:ext uri="{FF2B5EF4-FFF2-40B4-BE49-F238E27FC236}">
                <a16:creationId xmlns:a16="http://schemas.microsoft.com/office/drawing/2014/main" id="{66F4F6A9-C53A-DF33-77FD-41B5188AD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7" r="12505" b="3"/>
          <a:stretch/>
        </p:blipFill>
        <p:spPr>
          <a:xfrm>
            <a:off x="7833434" y="559953"/>
            <a:ext cx="3919441" cy="4152733"/>
          </a:xfrm>
          <a:custGeom>
            <a:avLst/>
            <a:gdLst/>
            <a:ahLst/>
            <a:cxnLst/>
            <a:rect l="l" t="t" r="r" b="b"/>
            <a:pathLst>
              <a:path w="4625350" h="4625350">
                <a:moveTo>
                  <a:pt x="2312675" y="0"/>
                </a:moveTo>
                <a:cubicBezTo>
                  <a:pt x="3589930" y="0"/>
                  <a:pt x="4625350" y="1035420"/>
                  <a:pt x="4625350" y="2312675"/>
                </a:cubicBezTo>
                <a:cubicBezTo>
                  <a:pt x="4625350" y="3589930"/>
                  <a:pt x="3589930" y="4625350"/>
                  <a:pt x="2312675" y="4625350"/>
                </a:cubicBezTo>
                <a:cubicBezTo>
                  <a:pt x="1035420" y="4625350"/>
                  <a:pt x="0" y="3589930"/>
                  <a:pt x="0" y="2312675"/>
                </a:cubicBezTo>
                <a:cubicBezTo>
                  <a:pt x="0" y="1035420"/>
                  <a:pt x="1035420" y="0"/>
                  <a:pt x="2312675" y="0"/>
                </a:cubicBezTo>
                <a:close/>
              </a:path>
            </a:pathLst>
          </a:custGeom>
          <a:effectLst>
            <a:outerShdw dist="165100" dir="19800000" algn="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27502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6C996-07EA-E1BB-8EC7-798851D89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237745"/>
            <a:ext cx="10677144" cy="1587880"/>
          </a:xfrm>
        </p:spPr>
        <p:txBody>
          <a:bodyPr anchor="ctr">
            <a:normAutofit/>
          </a:bodyPr>
          <a:lstStyle/>
          <a:p>
            <a:pPr algn="ctr">
              <a:lnSpc>
                <a:spcPct val="50000"/>
              </a:lnSpc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0" lang="en-GB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Invaliditet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0" lang="en-GB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Unutar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0" lang="en-GB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Teologije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/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/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-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Teolo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š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ki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Promi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š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ljati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 O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Invaliditetu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/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/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-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Gledati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 Na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Teologiju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Iz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Perspektive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Iskustva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Invaliditeta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68BEB4-A25B-9799-F4C6-59D7219887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125749"/>
              </p:ext>
            </p:extLst>
          </p:nvPr>
        </p:nvGraphicFramePr>
        <p:xfrm>
          <a:off x="838200" y="1825624"/>
          <a:ext cx="10515600" cy="4940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991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4FA4E-5AFB-7AB1-6980-8167CF2A2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err="1"/>
              <a:t>Teologija</a:t>
            </a:r>
            <a:r>
              <a:rPr lang="en-GB" b="1" u="sng" dirty="0"/>
              <a:t> </a:t>
            </a:r>
            <a:r>
              <a:rPr lang="en-GB" b="1" u="sng" dirty="0" err="1"/>
              <a:t>Invaliditeta</a:t>
            </a:r>
            <a:r>
              <a:rPr lang="en-GB" b="1" u="sng" dirty="0"/>
              <a:t/>
            </a:r>
            <a:br>
              <a:rPr lang="en-GB" b="1" u="sng" dirty="0"/>
            </a:br>
            <a:endParaRPr lang="en-GB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EEA6C-8F9E-195C-CF19-26B7970EE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168"/>
            <a:ext cx="10515600" cy="483279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b="1" i="1" dirty="0"/>
              <a:t>Cambridge </a:t>
            </a:r>
            <a:r>
              <a:rPr lang="en-GB" b="1" i="1" dirty="0" err="1"/>
              <a:t>rje</a:t>
            </a:r>
            <a:r>
              <a:rPr lang="hr-HR" b="1" i="1" dirty="0"/>
              <a:t>č</a:t>
            </a:r>
            <a:r>
              <a:rPr lang="en-GB" b="1" i="1" dirty="0" err="1"/>
              <a:t>nik</a:t>
            </a:r>
            <a:r>
              <a:rPr lang="en-GB" b="1" i="1" dirty="0"/>
              <a:t> </a:t>
            </a:r>
            <a:r>
              <a:rPr lang="en-GB" b="1" i="1" dirty="0" err="1"/>
              <a:t>kr</a:t>
            </a:r>
            <a:r>
              <a:rPr lang="hr-HR" b="1" i="1" dirty="0"/>
              <a:t>šć</a:t>
            </a:r>
            <a:r>
              <a:rPr lang="en-GB" b="1" i="1" dirty="0" err="1"/>
              <a:t>anske</a:t>
            </a:r>
            <a:r>
              <a:rPr lang="en-GB" b="1" i="1" dirty="0"/>
              <a:t> </a:t>
            </a:r>
            <a:r>
              <a:rPr lang="en-GB" b="1" i="1" dirty="0" err="1"/>
              <a:t>teologije</a:t>
            </a:r>
            <a:r>
              <a:rPr lang="en-GB" b="1" i="1" dirty="0"/>
              <a:t> </a:t>
            </a:r>
            <a:r>
              <a:rPr lang="en-GB" dirty="0" err="1"/>
              <a:t>definira</a:t>
            </a:r>
            <a:r>
              <a:rPr lang="en-GB" dirty="0"/>
              <a:t> </a:t>
            </a:r>
            <a:r>
              <a:rPr lang="en-GB" dirty="0" err="1"/>
              <a:t>teologiju</a:t>
            </a:r>
            <a:r>
              <a:rPr lang="en-GB" dirty="0"/>
              <a:t> </a:t>
            </a:r>
            <a:r>
              <a:rPr lang="en-GB" dirty="0" err="1"/>
              <a:t>invaliditeta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poku</a:t>
            </a:r>
            <a:r>
              <a:rPr lang="hr-HR" dirty="0"/>
              <a:t>š</a:t>
            </a:r>
            <a:r>
              <a:rPr lang="en-GB" dirty="0" err="1"/>
              <a:t>aj</a:t>
            </a:r>
            <a:r>
              <a:rPr lang="en-GB" dirty="0"/>
              <a:t> da se </a:t>
            </a:r>
            <a:r>
              <a:rPr lang="en-GB" dirty="0" err="1"/>
              <a:t>kroz</a:t>
            </a:r>
            <a:r>
              <a:rPr lang="en-GB" dirty="0"/>
              <a:t> </a:t>
            </a:r>
            <a:r>
              <a:rPr lang="hr-HR" dirty="0"/>
              <a:t>č</a:t>
            </a:r>
            <a:r>
              <a:rPr lang="en-GB" dirty="0" err="1"/>
              <a:t>itanje</a:t>
            </a:r>
            <a:r>
              <a:rPr lang="en-GB" dirty="0"/>
              <a:t> </a:t>
            </a:r>
            <a:r>
              <a:rPr lang="hr-HR" dirty="0"/>
              <a:t>S</a:t>
            </a:r>
            <a:r>
              <a:rPr lang="en-GB" dirty="0" err="1"/>
              <a:t>vetog</a:t>
            </a:r>
            <a:r>
              <a:rPr lang="en-GB" dirty="0"/>
              <a:t> </a:t>
            </a:r>
            <a:r>
              <a:rPr lang="en-GB" dirty="0" err="1"/>
              <a:t>pisma</a:t>
            </a:r>
            <a:r>
              <a:rPr lang="en-GB" dirty="0"/>
              <a:t>, </a:t>
            </a:r>
            <a:r>
              <a:rPr lang="en-GB" dirty="0" err="1"/>
              <a:t>kroz</a:t>
            </a:r>
            <a:r>
              <a:rPr lang="en-GB" dirty="0"/>
              <a:t> </a:t>
            </a:r>
            <a:r>
              <a:rPr lang="hr-HR" dirty="0"/>
              <a:t>B</a:t>
            </a:r>
            <a:r>
              <a:rPr lang="en-GB" dirty="0"/>
              <a:t>o</a:t>
            </a:r>
            <a:r>
              <a:rPr lang="hr-HR" dirty="0"/>
              <a:t>ž</a:t>
            </a:r>
            <a:r>
              <a:rPr lang="en-GB" dirty="0" err="1"/>
              <a:t>ju</a:t>
            </a:r>
            <a:r>
              <a:rPr lang="en-GB" dirty="0"/>
              <a:t> </a:t>
            </a:r>
            <a:r>
              <a:rPr lang="en-GB" dirty="0" err="1"/>
              <a:t>objavu</a:t>
            </a:r>
            <a:r>
              <a:rPr lang="en-GB" dirty="0"/>
              <a:t>, </a:t>
            </a:r>
            <a:r>
              <a:rPr lang="en-GB" dirty="0" err="1"/>
              <a:t>shva</a:t>
            </a:r>
            <a:r>
              <a:rPr lang="hr-HR" dirty="0"/>
              <a:t>ć</a:t>
            </a:r>
            <a:r>
              <a:rPr lang="en-GB" dirty="0" err="1"/>
              <a:t>anja</a:t>
            </a:r>
            <a:r>
              <a:rPr lang="en-GB" dirty="0"/>
              <a:t> </a:t>
            </a:r>
            <a:r>
              <a:rPr lang="en-GB" dirty="0" err="1"/>
              <a:t>onoga</a:t>
            </a:r>
            <a:r>
              <a:rPr lang="en-GB" dirty="0"/>
              <a:t> </a:t>
            </a:r>
            <a:r>
              <a:rPr lang="hr-HR" dirty="0"/>
              <a:t>š</a:t>
            </a:r>
            <a:r>
              <a:rPr lang="en-GB" dirty="0"/>
              <a:t>to o </a:t>
            </a:r>
            <a:r>
              <a:rPr lang="en-GB" dirty="0" err="1"/>
              <a:t>Bogu</a:t>
            </a:r>
            <a:r>
              <a:rPr lang="en-GB" dirty="0"/>
              <a:t> </a:t>
            </a:r>
            <a:r>
              <a:rPr lang="en-GB" dirty="0" err="1"/>
              <a:t>znamo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kroz</a:t>
            </a:r>
            <a:r>
              <a:rPr lang="en-GB" dirty="0"/>
              <a:t> </a:t>
            </a:r>
            <a:r>
              <a:rPr lang="en-GB" dirty="0" err="1"/>
              <a:t>poimanje</a:t>
            </a:r>
            <a:r>
              <a:rPr lang="en-GB" dirty="0"/>
              <a:t> </a:t>
            </a:r>
            <a:r>
              <a:rPr lang="en-GB" dirty="0" err="1"/>
              <a:t>ljudskosti</a:t>
            </a:r>
            <a:r>
              <a:rPr lang="en-GB" dirty="0"/>
              <a:t> </a:t>
            </a:r>
            <a:r>
              <a:rPr lang="en-GB" dirty="0" err="1"/>
              <a:t>promatra</a:t>
            </a:r>
            <a:r>
              <a:rPr lang="en-GB" dirty="0"/>
              <a:t> </a:t>
            </a:r>
            <a:r>
              <a:rPr lang="en-GB" dirty="0" err="1"/>
              <a:t>iskustvo</a:t>
            </a:r>
            <a:r>
              <a:rPr lang="en-GB" dirty="0"/>
              <a:t> </a:t>
            </a:r>
            <a:r>
              <a:rPr lang="en-GB" dirty="0" err="1"/>
              <a:t>invaliditeta</a:t>
            </a:r>
            <a:r>
              <a:rPr lang="en-GB" dirty="0"/>
              <a:t> </a:t>
            </a:r>
          </a:p>
          <a:p>
            <a:pPr algn="just"/>
            <a:r>
              <a:rPr lang="en-GB" dirty="0"/>
              <a:t>A) </a:t>
            </a:r>
            <a:r>
              <a:rPr lang="en-GB" dirty="0" err="1"/>
              <a:t>Teologija</a:t>
            </a:r>
            <a:r>
              <a:rPr lang="en-GB" dirty="0"/>
              <a:t> </a:t>
            </a:r>
            <a:r>
              <a:rPr lang="en-GB" dirty="0" err="1"/>
              <a:t>invaliditeta</a:t>
            </a:r>
            <a:r>
              <a:rPr lang="en-GB" dirty="0"/>
              <a:t> je </a:t>
            </a:r>
            <a:r>
              <a:rPr lang="en-GB" dirty="0" err="1"/>
              <a:t>poku</a:t>
            </a:r>
            <a:r>
              <a:rPr lang="hr-HR" dirty="0"/>
              <a:t>š</a:t>
            </a:r>
            <a:r>
              <a:rPr lang="en-GB" dirty="0" err="1"/>
              <a:t>aj</a:t>
            </a:r>
            <a:r>
              <a:rPr lang="en-GB" dirty="0"/>
              <a:t> da se:  </a:t>
            </a:r>
            <a:r>
              <a:rPr lang="en-GB" b="1" i="1" dirty="0" err="1"/>
              <a:t>informativno</a:t>
            </a:r>
            <a:r>
              <a:rPr lang="en-GB" dirty="0"/>
              <a:t> - </a:t>
            </a:r>
            <a:r>
              <a:rPr lang="en-GB" dirty="0" err="1"/>
              <a:t>osvijesti</a:t>
            </a:r>
            <a:r>
              <a:rPr lang="en-GB" dirty="0"/>
              <a:t> </a:t>
            </a:r>
            <a:r>
              <a:rPr lang="en-GB" dirty="0" err="1"/>
              <a:t>ljudsku</a:t>
            </a:r>
            <a:r>
              <a:rPr lang="en-GB" dirty="0"/>
              <a:t> </a:t>
            </a:r>
            <a:r>
              <a:rPr lang="en-GB" dirty="0" err="1"/>
              <a:t>savjest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svijest</a:t>
            </a:r>
            <a:r>
              <a:rPr lang="en-GB" dirty="0"/>
              <a:t> o </a:t>
            </a:r>
            <a:r>
              <a:rPr lang="en-GB" dirty="0" err="1"/>
              <a:t>iskustvu</a:t>
            </a:r>
            <a:r>
              <a:rPr lang="en-GB" dirty="0"/>
              <a:t> </a:t>
            </a:r>
            <a:r>
              <a:rPr lang="en-GB" dirty="0" err="1"/>
              <a:t>invaliditeta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zn</a:t>
            </a:r>
            <a:r>
              <a:rPr lang="hr-HR" dirty="0"/>
              <a:t>ač</a:t>
            </a:r>
            <a:r>
              <a:rPr lang="en-GB" dirty="0" err="1"/>
              <a:t>enju</a:t>
            </a:r>
            <a:r>
              <a:rPr lang="en-GB" dirty="0"/>
              <a:t> </a:t>
            </a:r>
            <a:r>
              <a:rPr lang="en-GB" dirty="0" err="1"/>
              <a:t>invaliditeta</a:t>
            </a:r>
            <a:r>
              <a:rPr lang="en-GB" dirty="0"/>
              <a:t> za </a:t>
            </a:r>
            <a:r>
              <a:rPr lang="en-GB" dirty="0" err="1"/>
              <a:t>crkvu</a:t>
            </a:r>
            <a:r>
              <a:rPr lang="en-GB" dirty="0"/>
              <a:t>, </a:t>
            </a:r>
            <a:r>
              <a:rPr lang="en-GB" dirty="0" err="1"/>
              <a:t>teologiju</a:t>
            </a:r>
            <a:r>
              <a:rPr lang="en-GB" dirty="0"/>
              <a:t>, </a:t>
            </a:r>
            <a:r>
              <a:rPr lang="hr-HR" dirty="0"/>
              <a:t>kršćansku i župsku zajednicu</a:t>
            </a:r>
            <a:endParaRPr lang="en-GB" dirty="0"/>
          </a:p>
          <a:p>
            <a:pPr algn="just"/>
            <a:r>
              <a:rPr lang="en-GB" dirty="0"/>
              <a:t>B) </a:t>
            </a:r>
            <a:r>
              <a:rPr lang="en-GB" b="1" i="1" dirty="0" err="1"/>
              <a:t>transformativno</a:t>
            </a:r>
            <a:r>
              <a:rPr lang="hr-HR" b="1" i="1" dirty="0"/>
              <a:t> –</a:t>
            </a:r>
            <a:r>
              <a:rPr lang="en-GB" dirty="0"/>
              <a:t> </a:t>
            </a:r>
            <a:r>
              <a:rPr lang="hr-HR" dirty="0"/>
              <a:t>izazov </a:t>
            </a:r>
            <a:r>
              <a:rPr lang="en-GB" dirty="0" err="1"/>
              <a:t>dru</a:t>
            </a:r>
            <a:r>
              <a:rPr lang="hr-HR" dirty="0"/>
              <a:t>š</a:t>
            </a:r>
            <a:r>
              <a:rPr lang="en-GB" dirty="0" err="1"/>
              <a:t>tven</a:t>
            </a:r>
            <a:r>
              <a:rPr lang="hr-HR" dirty="0"/>
              <a:t>im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vjersk</a:t>
            </a:r>
            <a:r>
              <a:rPr lang="hr-HR" dirty="0"/>
              <a:t>im</a:t>
            </a:r>
            <a:r>
              <a:rPr lang="en-GB" dirty="0"/>
              <a:t> </a:t>
            </a:r>
            <a:r>
              <a:rPr lang="en-GB" dirty="0" err="1"/>
              <a:t>stajali</a:t>
            </a:r>
            <a:r>
              <a:rPr lang="hr-HR" dirty="0"/>
              <a:t>š</a:t>
            </a:r>
            <a:r>
              <a:rPr lang="en-GB" dirty="0"/>
              <a:t>t</a:t>
            </a:r>
            <a:r>
              <a:rPr lang="hr-HR" dirty="0"/>
              <a:t>im</a:t>
            </a:r>
            <a:r>
              <a:rPr lang="en-GB" dirty="0"/>
              <a:t>a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predrasud</a:t>
            </a:r>
            <a:r>
              <a:rPr lang="hr-HR" dirty="0"/>
              <a:t>ama</a:t>
            </a:r>
            <a:r>
              <a:rPr lang="en-GB" dirty="0"/>
              <a:t> o </a:t>
            </a:r>
            <a:r>
              <a:rPr lang="en-GB" dirty="0" err="1"/>
              <a:t>invaliditetu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teolo</a:t>
            </a:r>
            <a:r>
              <a:rPr lang="hr-HR" dirty="0"/>
              <a:t>škim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kulturolo</a:t>
            </a:r>
            <a:r>
              <a:rPr lang="hr-HR" dirty="0"/>
              <a:t>š</a:t>
            </a:r>
            <a:r>
              <a:rPr lang="en-GB" dirty="0"/>
              <a:t>k</a:t>
            </a:r>
            <a:r>
              <a:rPr lang="hr-HR" dirty="0"/>
              <a:t>im</a:t>
            </a:r>
            <a:r>
              <a:rPr lang="en-GB" dirty="0"/>
              <a:t> (</a:t>
            </a:r>
            <a:r>
              <a:rPr lang="en-GB" dirty="0" err="1"/>
              <a:t>proizvoljnim</a:t>
            </a:r>
            <a:r>
              <a:rPr lang="en-GB" dirty="0"/>
              <a:t>)</a:t>
            </a:r>
            <a:r>
              <a:rPr lang="en-GB" dirty="0" err="1"/>
              <a:t>interpretacij</a:t>
            </a:r>
            <a:r>
              <a:rPr lang="hr-HR" dirty="0"/>
              <a:t>ama</a:t>
            </a:r>
            <a:r>
              <a:rPr lang="en-GB" dirty="0"/>
              <a:t> o </a:t>
            </a:r>
            <a:r>
              <a:rPr lang="en-GB" dirty="0" err="1"/>
              <a:t>invaliditetu</a:t>
            </a:r>
            <a:r>
              <a:rPr lang="en-GB" dirty="0"/>
              <a:t>, </a:t>
            </a:r>
            <a:r>
              <a:rPr lang="hr-HR" dirty="0"/>
              <a:t>uključujući i </a:t>
            </a:r>
            <a:r>
              <a:rPr lang="en-GB" dirty="0" err="1"/>
              <a:t>odr</a:t>
            </a:r>
            <a:r>
              <a:rPr lang="hr-HR" dirty="0"/>
              <a:t>eđ</a:t>
            </a:r>
            <a:r>
              <a:rPr lang="en-GB" dirty="0" err="1"/>
              <a:t>ena</a:t>
            </a:r>
            <a:r>
              <a:rPr lang="en-GB" dirty="0"/>
              <a:t> </a:t>
            </a:r>
            <a:r>
              <a:rPr lang="en-GB" dirty="0" err="1"/>
              <a:t>pona</a:t>
            </a:r>
            <a:r>
              <a:rPr lang="hr-HR" dirty="0"/>
              <a:t>š</a:t>
            </a:r>
            <a:r>
              <a:rPr lang="en-GB" dirty="0" err="1"/>
              <a:t>anja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vrijednosti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ponuditi</a:t>
            </a:r>
            <a:r>
              <a:rPr lang="en-GB" dirty="0"/>
              <a:t> </a:t>
            </a:r>
            <a:r>
              <a:rPr lang="en-GB" dirty="0" err="1"/>
              <a:t>alternativni</a:t>
            </a:r>
            <a:r>
              <a:rPr lang="en-GB" dirty="0"/>
              <a:t> </a:t>
            </a:r>
            <a:r>
              <a:rPr lang="en-GB" i="1" dirty="0"/>
              <a:t>status quo</a:t>
            </a:r>
          </a:p>
        </p:txBody>
      </p:sp>
    </p:spTree>
    <p:extLst>
      <p:ext uri="{BB962C8B-B14F-4D97-AF65-F5344CB8AC3E}">
        <p14:creationId xmlns:p14="http://schemas.microsoft.com/office/powerpoint/2010/main" val="1795497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0B750-FDAC-36E0-D8CE-6355935B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14491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5B3CE-1ACF-E798-55A1-83C83D46A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70432"/>
            <a:ext cx="5181600" cy="5006531"/>
          </a:xfrm>
        </p:spPr>
        <p:txBody>
          <a:bodyPr/>
          <a:lstStyle/>
          <a:p>
            <a:pPr algn="l"/>
            <a:r>
              <a:rPr lang="en-GB" b="1" i="0" dirty="0">
                <a:solidFill>
                  <a:srgbClr val="0F1111"/>
                </a:solidFill>
                <a:effectLst/>
                <a:latin typeface="Amazon Ember"/>
              </a:rPr>
              <a:t>Nancy L. </a:t>
            </a:r>
            <a:r>
              <a:rPr lang="en-GB" b="1" i="0" dirty="0" err="1">
                <a:solidFill>
                  <a:srgbClr val="0F1111"/>
                </a:solidFill>
                <a:effectLst/>
                <a:latin typeface="Amazon Ember"/>
              </a:rPr>
              <a:t>Eiesland</a:t>
            </a:r>
            <a:r>
              <a:rPr lang="en-GB" b="1" dirty="0">
                <a:solidFill>
                  <a:srgbClr val="0F1111"/>
                </a:solidFill>
                <a:latin typeface="Amazon Ember"/>
              </a:rPr>
              <a:t>: </a:t>
            </a:r>
            <a:r>
              <a:rPr lang="en-GB" b="1" i="1" dirty="0">
                <a:solidFill>
                  <a:srgbClr val="0F1111"/>
                </a:solidFill>
                <a:effectLst/>
                <a:latin typeface="Amazon Ember"/>
              </a:rPr>
              <a:t>The Disabled God: Toward a Liberatory Theology of Disability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91169-64F9-EB2D-551A-2904ABB46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70432"/>
            <a:ext cx="5181600" cy="5006531"/>
          </a:xfrm>
        </p:spPr>
        <p:txBody>
          <a:bodyPr/>
          <a:lstStyle/>
          <a:p>
            <a:r>
              <a:rPr lang="en-GB" b="1" dirty="0"/>
              <a:t>B. Brock, J. Swinton, eds. </a:t>
            </a:r>
            <a:r>
              <a:rPr lang="en-GB" b="1" i="1" dirty="0"/>
              <a:t>Disability in the Christian Tradition: A Reader</a:t>
            </a:r>
          </a:p>
          <a:p>
            <a:endParaRPr lang="en-GB" b="1" i="1" dirty="0"/>
          </a:p>
        </p:txBody>
      </p:sp>
      <p:pic>
        <p:nvPicPr>
          <p:cNvPr id="6" name="Picture 5" descr="A book cover with a picture of a person in a white robe">
            <a:extLst>
              <a:ext uri="{FF2B5EF4-FFF2-40B4-BE49-F238E27FC236}">
                <a16:creationId xmlns:a16="http://schemas.microsoft.com/office/drawing/2014/main" id="{E6C089A3-C1A5-AFF9-98F6-0B92323168B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06" y="2622105"/>
            <a:ext cx="3089148" cy="3205163"/>
          </a:xfrm>
          <a:prstGeom prst="rect">
            <a:avLst/>
          </a:prstGeom>
        </p:spPr>
      </p:pic>
      <p:pic>
        <p:nvPicPr>
          <p:cNvPr id="8" name="Picture 7" descr="A book cover with a picture of a group of people&#10;&#10;Description automatically generated">
            <a:extLst>
              <a:ext uri="{FF2B5EF4-FFF2-40B4-BE49-F238E27FC236}">
                <a16:creationId xmlns:a16="http://schemas.microsoft.com/office/drawing/2014/main" id="{68CD1901-7A88-67EE-EFE7-7987D9BBDA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76" y="2542349"/>
            <a:ext cx="3337560" cy="328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44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928BC-F98E-7582-6DC4-71EAF8F2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</a:t>
            </a:r>
            <a:r>
              <a:rPr lang="en-GB" u="sng" dirty="0" err="1"/>
              <a:t>Teolo</a:t>
            </a:r>
            <a:r>
              <a:rPr lang="hr-HR" u="sng" dirty="0"/>
              <a:t>š</a:t>
            </a:r>
            <a:r>
              <a:rPr lang="en-GB" u="sng" dirty="0"/>
              <a:t>ko </a:t>
            </a:r>
            <a:r>
              <a:rPr lang="hr-HR" u="sng" dirty="0"/>
              <a:t>promišljanje</a:t>
            </a:r>
            <a:r>
              <a:rPr lang="en-GB" u="sng" dirty="0"/>
              <a:t> o </a:t>
            </a:r>
            <a:r>
              <a:rPr lang="en-GB" u="sng" dirty="0" err="1"/>
              <a:t>invaliditetu</a:t>
            </a:r>
            <a:endParaRPr lang="en-GB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4D535-8A79-024C-61D9-A65C281B0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/>
              <a:t>Osoba</a:t>
            </a:r>
            <a:r>
              <a:rPr lang="en-GB" dirty="0"/>
              <a:t> s </a:t>
            </a:r>
            <a:r>
              <a:rPr lang="en-GB" dirty="0" err="1"/>
              <a:t>invaliditetom</a:t>
            </a:r>
            <a:r>
              <a:rPr lang="en-GB" dirty="0"/>
              <a:t> je </a:t>
            </a:r>
            <a:r>
              <a:rPr lang="en-GB" dirty="0" err="1"/>
              <a:t>ljudska</a:t>
            </a:r>
            <a:r>
              <a:rPr lang="en-GB" dirty="0"/>
              <a:t> </a:t>
            </a:r>
            <a:r>
              <a:rPr lang="en-GB" dirty="0" err="1"/>
              <a:t>osoba</a:t>
            </a:r>
            <a:r>
              <a:rPr lang="en-GB" dirty="0"/>
              <a:t> u </a:t>
            </a:r>
            <a:r>
              <a:rPr lang="en-GB" dirty="0" err="1"/>
              <a:t>svjetlu</a:t>
            </a:r>
            <a:r>
              <a:rPr lang="en-GB" dirty="0"/>
              <a:t> </a:t>
            </a:r>
            <a:r>
              <a:rPr lang="en-GB" dirty="0" err="1"/>
              <a:t>teologije</a:t>
            </a:r>
            <a:r>
              <a:rPr lang="en-GB" dirty="0"/>
              <a:t> </a:t>
            </a:r>
            <a:r>
              <a:rPr lang="en-GB" dirty="0" err="1"/>
              <a:t>stvaranja</a:t>
            </a:r>
            <a:r>
              <a:rPr lang="en-GB" dirty="0"/>
              <a:t> </a:t>
            </a:r>
          </a:p>
          <a:p>
            <a:r>
              <a:rPr lang="en-GB" dirty="0" err="1"/>
              <a:t>Invaliditet</a:t>
            </a:r>
            <a:r>
              <a:rPr lang="en-GB" dirty="0"/>
              <a:t> je </a:t>
            </a:r>
            <a:r>
              <a:rPr lang="en-GB" dirty="0" err="1"/>
              <a:t>realnost</a:t>
            </a:r>
            <a:r>
              <a:rPr lang="en-GB" dirty="0"/>
              <a:t> </a:t>
            </a:r>
          </a:p>
          <a:p>
            <a:r>
              <a:rPr lang="en-GB" dirty="0" err="1"/>
              <a:t>Pavlovska</a:t>
            </a:r>
            <a:r>
              <a:rPr lang="en-GB" dirty="0"/>
              <a:t> </a:t>
            </a:r>
            <a:r>
              <a:rPr lang="en-GB" dirty="0" err="1"/>
              <a:t>perspektiva</a:t>
            </a:r>
            <a:r>
              <a:rPr lang="en-GB" dirty="0"/>
              <a:t> </a:t>
            </a:r>
            <a:r>
              <a:rPr lang="en-GB" dirty="0" err="1"/>
              <a:t>jedno</a:t>
            </a:r>
            <a:r>
              <a:rPr lang="en-GB" dirty="0"/>
              <a:t> </a:t>
            </a:r>
            <a:r>
              <a:rPr lang="en-GB" dirty="0" err="1"/>
              <a:t>tijelo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mnogi</a:t>
            </a:r>
            <a:r>
              <a:rPr lang="en-GB" dirty="0"/>
              <a:t> </a:t>
            </a:r>
            <a:r>
              <a:rPr lang="en-GB" dirty="0" err="1"/>
              <a:t>udovi</a:t>
            </a:r>
            <a:r>
              <a:rPr lang="en-GB" dirty="0"/>
              <a:t> (1 Kor 12, 12-27); </a:t>
            </a:r>
            <a:r>
              <a:rPr lang="en-GB" dirty="0" err="1"/>
              <a:t>gleda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invaliditet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dar</a:t>
            </a:r>
            <a:r>
              <a:rPr lang="en-GB" dirty="0"/>
              <a:t>, a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osobu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invaliditetom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dio</a:t>
            </a:r>
            <a:r>
              <a:rPr lang="en-GB" dirty="0"/>
              <a:t> </a:t>
            </a:r>
            <a:r>
              <a:rPr lang="en-GB" dirty="0" err="1"/>
              <a:t>tijela</a:t>
            </a:r>
            <a:r>
              <a:rPr lang="en-GB" dirty="0"/>
              <a:t> </a:t>
            </a:r>
            <a:r>
              <a:rPr lang="en-GB" dirty="0" err="1"/>
              <a:t>Kristova</a:t>
            </a:r>
            <a:endParaRPr lang="en-GB" dirty="0"/>
          </a:p>
          <a:p>
            <a:r>
              <a:rPr lang="en-GB" dirty="0" err="1"/>
              <a:t>Invaliditet</a:t>
            </a:r>
            <a:r>
              <a:rPr lang="en-GB" dirty="0"/>
              <a:t> je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kompleksan</a:t>
            </a:r>
            <a:r>
              <a:rPr lang="en-GB" dirty="0"/>
              <a:t> </a:t>
            </a:r>
            <a:r>
              <a:rPr lang="en-GB" dirty="0" err="1"/>
              <a:t>pojam</a:t>
            </a:r>
            <a:r>
              <a:rPr lang="en-GB" dirty="0"/>
              <a:t> </a:t>
            </a:r>
            <a:r>
              <a:rPr lang="en-GB" dirty="0" err="1"/>
              <a:t>jer</a:t>
            </a:r>
            <a:r>
              <a:rPr lang="en-GB" dirty="0"/>
              <a:t> </a:t>
            </a:r>
            <a:r>
              <a:rPr lang="en-GB" dirty="0" err="1"/>
              <a:t>mo</a:t>
            </a:r>
            <a:r>
              <a:rPr lang="hr-HR" dirty="0"/>
              <a:t>ž</a:t>
            </a:r>
            <a:r>
              <a:rPr lang="en-GB" dirty="0"/>
              <a:t>e </a:t>
            </a:r>
            <a:r>
              <a:rPr lang="en-GB" dirty="0" err="1"/>
              <a:t>zna</a:t>
            </a:r>
            <a:r>
              <a:rPr lang="hr-HR" dirty="0"/>
              <a:t>č</a:t>
            </a:r>
            <a:r>
              <a:rPr lang="en-GB" dirty="0" err="1"/>
              <a:t>iti</a:t>
            </a:r>
            <a:r>
              <a:rPr lang="en-GB" dirty="0"/>
              <a:t> vi</a:t>
            </a:r>
            <a:r>
              <a:rPr lang="hr-HR" dirty="0"/>
              <a:t>š</a:t>
            </a:r>
            <a:r>
              <a:rPr lang="en-GB" dirty="0"/>
              <a:t>e </a:t>
            </a:r>
            <a:r>
              <a:rPr lang="en-GB" dirty="0" err="1"/>
              <a:t>stvari</a:t>
            </a:r>
            <a:r>
              <a:rPr lang="en-GB" dirty="0"/>
              <a:t> </a:t>
            </a:r>
            <a:r>
              <a:rPr lang="en-GB" dirty="0" err="1"/>
              <a:t>odjednom</a:t>
            </a:r>
            <a:endParaRPr lang="en-GB" dirty="0"/>
          </a:p>
          <a:p>
            <a:r>
              <a:rPr lang="en-GB" dirty="0" err="1"/>
              <a:t>Invaliditet</a:t>
            </a:r>
            <a:r>
              <a:rPr lang="en-GB" dirty="0"/>
              <a:t> je </a:t>
            </a:r>
            <a:r>
              <a:rPr lang="en-GB" dirty="0" err="1"/>
              <a:t>jedno</a:t>
            </a:r>
            <a:r>
              <a:rPr lang="en-GB" dirty="0"/>
              <a:t> </a:t>
            </a:r>
            <a:r>
              <a:rPr lang="en-GB" dirty="0" err="1"/>
              <a:t>drugačije</a:t>
            </a:r>
            <a:r>
              <a:rPr lang="en-GB" dirty="0"/>
              <a:t> </a:t>
            </a:r>
            <a:r>
              <a:rPr lang="en-GB" dirty="0" err="1"/>
              <a:t>stanje</a:t>
            </a:r>
            <a:r>
              <a:rPr lang="en-GB" dirty="0"/>
              <a:t> </a:t>
            </a:r>
            <a:r>
              <a:rPr lang="en-GB" dirty="0" err="1"/>
              <a:t>bivanja</a:t>
            </a:r>
            <a:r>
              <a:rPr lang="en-GB" dirty="0"/>
              <a:t> u </a:t>
            </a:r>
            <a:r>
              <a:rPr lang="en-GB" dirty="0" err="1"/>
              <a:t>svijetu</a:t>
            </a:r>
            <a:endParaRPr lang="en-GB" dirty="0"/>
          </a:p>
          <a:p>
            <a:r>
              <a:rPr lang="en-GB" dirty="0" err="1"/>
              <a:t>Invaliditet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hr-HR" dirty="0"/>
              <a:t> </a:t>
            </a:r>
            <a:r>
              <a:rPr lang="en-GB" dirty="0"/>
              <a:t>is</a:t>
            </a:r>
            <a:r>
              <a:rPr lang="hr-HR" dirty="0"/>
              <a:t>k</a:t>
            </a:r>
            <a:r>
              <a:rPr lang="en-GB" dirty="0" err="1"/>
              <a:t>ustvo</a:t>
            </a:r>
            <a:r>
              <a:rPr lang="en-GB" dirty="0"/>
              <a:t> - </a:t>
            </a:r>
            <a:r>
              <a:rPr lang="en-GB" dirty="0" err="1"/>
              <a:t>specifičnost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12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FE914-2907-4D96-8A9A-9D9E6F3FC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sz="4000" b="1" i="1" dirty="0"/>
              <a:t>Gaudium et Spes </a:t>
            </a:r>
            <a:r>
              <a:rPr lang="en-GB" sz="4000" b="1" dirty="0"/>
              <a:t>12, 14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95AB8-DB28-A226-5414-FE6D9C807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273377"/>
            <a:ext cx="5916603" cy="635366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GB" sz="3200" b="1" i="1" u="sng" dirty="0"/>
              <a:t>GS 12</a:t>
            </a:r>
          </a:p>
          <a:p>
            <a:r>
              <a:rPr lang="hr-HR" sz="3200" dirty="0">
                <a:latin typeface="Amasis MT Pro" panose="02040504050005020304" pitchFamily="18" charset="0"/>
              </a:rPr>
              <a:t>Č</a:t>
            </a:r>
            <a:r>
              <a:rPr lang="en-GB" sz="3200" dirty="0" err="1">
                <a:latin typeface="Amasis MT Pro" panose="02040504050005020304" pitchFamily="18" charset="0"/>
              </a:rPr>
              <a:t>ovjek</a:t>
            </a:r>
            <a:r>
              <a:rPr lang="en-GB" sz="3200" dirty="0">
                <a:latin typeface="Amasis MT Pro" panose="02040504050005020304" pitchFamily="18" charset="0"/>
              </a:rPr>
              <a:t> je </a:t>
            </a:r>
            <a:r>
              <a:rPr lang="en-GB" sz="3200" dirty="0" err="1">
                <a:latin typeface="Amasis MT Pro" panose="02040504050005020304" pitchFamily="18" charset="0"/>
              </a:rPr>
              <a:t>stvoren</a:t>
            </a:r>
            <a:r>
              <a:rPr lang="en-GB" sz="3200" dirty="0">
                <a:latin typeface="Amasis MT Pro" panose="02040504050005020304" pitchFamily="18" charset="0"/>
              </a:rPr>
              <a:t> </a:t>
            </a:r>
            <a:r>
              <a:rPr lang="en-GB" sz="3200" dirty="0" err="1">
                <a:latin typeface="Amasis MT Pro" panose="02040504050005020304" pitchFamily="18" charset="0"/>
              </a:rPr>
              <a:t>na</a:t>
            </a:r>
            <a:r>
              <a:rPr lang="en-GB" sz="3200" dirty="0">
                <a:latin typeface="Amasis MT Pro" panose="02040504050005020304" pitchFamily="18" charset="0"/>
              </a:rPr>
              <a:t> </a:t>
            </a:r>
            <a:r>
              <a:rPr lang="en-GB" sz="3200" dirty="0" err="1">
                <a:latin typeface="Amasis MT Pro" panose="02040504050005020304" pitchFamily="18" charset="0"/>
              </a:rPr>
              <a:t>sliku</a:t>
            </a:r>
            <a:r>
              <a:rPr lang="en-GB" sz="3200" dirty="0">
                <a:latin typeface="Amasis MT Pro" panose="02040504050005020304" pitchFamily="18" charset="0"/>
              </a:rPr>
              <a:t> </a:t>
            </a:r>
            <a:r>
              <a:rPr lang="hr-HR" sz="3200" dirty="0">
                <a:latin typeface="Amasis MT Pro" panose="02040504050005020304" pitchFamily="18" charset="0"/>
              </a:rPr>
              <a:t>Bož</a:t>
            </a:r>
            <a:r>
              <a:rPr lang="en-GB" sz="3200" dirty="0" err="1">
                <a:latin typeface="Amasis MT Pro" panose="02040504050005020304" pitchFamily="18" charset="0"/>
              </a:rPr>
              <a:t>ju</a:t>
            </a:r>
            <a:endParaRPr lang="en-GB" sz="3200" dirty="0">
              <a:latin typeface="Amasis MT Pro" panose="02040504050005020304" pitchFamily="18" charset="0"/>
            </a:endParaRPr>
          </a:p>
          <a:p>
            <a:r>
              <a:rPr lang="en-GB" sz="3200" dirty="0" err="1">
                <a:latin typeface="Amasis MT Pro" panose="02040504050005020304" pitchFamily="18" charset="0"/>
              </a:rPr>
              <a:t>Svaka</a:t>
            </a:r>
            <a:r>
              <a:rPr lang="en-GB" sz="3200" dirty="0">
                <a:latin typeface="Amasis MT Pro" panose="02040504050005020304" pitchFamily="18" charset="0"/>
              </a:rPr>
              <a:t> </a:t>
            </a:r>
            <a:r>
              <a:rPr lang="en-GB" sz="3200" dirty="0" err="1">
                <a:latin typeface="Amasis MT Pro" panose="02040504050005020304" pitchFamily="18" charset="0"/>
              </a:rPr>
              <a:t>osoba</a:t>
            </a:r>
            <a:r>
              <a:rPr lang="en-GB" sz="3200" dirty="0">
                <a:latin typeface="Amasis MT Pro" panose="02040504050005020304" pitchFamily="18" charset="0"/>
              </a:rPr>
              <a:t> </a:t>
            </a:r>
            <a:r>
              <a:rPr lang="en-GB" sz="3200" dirty="0" err="1">
                <a:latin typeface="Amasis MT Pro" panose="02040504050005020304" pitchFamily="18" charset="0"/>
              </a:rPr>
              <a:t>posjeduje</a:t>
            </a:r>
            <a:r>
              <a:rPr lang="en-GB" sz="3200" dirty="0">
                <a:latin typeface="Amasis MT Pro" panose="02040504050005020304" pitchFamily="18" charset="0"/>
              </a:rPr>
              <a:t> </a:t>
            </a:r>
            <a:r>
              <a:rPr lang="en-GB" sz="3200" dirty="0" err="1">
                <a:latin typeface="Amasis MT Pro" panose="02040504050005020304" pitchFamily="18" charset="0"/>
              </a:rPr>
              <a:t>dostojanstvo</a:t>
            </a:r>
            <a:r>
              <a:rPr lang="en-GB" sz="3200" dirty="0">
                <a:latin typeface="Amasis MT Pro" panose="02040504050005020304" pitchFamily="18" charset="0"/>
              </a:rPr>
              <a:t> – </a:t>
            </a:r>
            <a:r>
              <a:rPr lang="en-GB" sz="3200" i="1" dirty="0" err="1">
                <a:latin typeface="Amasis MT Pro" panose="02040504050005020304" pitchFamily="18" charset="0"/>
              </a:rPr>
              <a:t>dostojanstvo</a:t>
            </a:r>
            <a:r>
              <a:rPr lang="en-GB" sz="3200" i="1" dirty="0">
                <a:latin typeface="Amasis MT Pro" panose="02040504050005020304" pitchFamily="18" charset="0"/>
              </a:rPr>
              <a:t> </a:t>
            </a:r>
            <a:r>
              <a:rPr lang="en-GB" sz="3200" i="1" dirty="0" err="1">
                <a:latin typeface="Amasis MT Pro" panose="02040504050005020304" pitchFamily="18" charset="0"/>
              </a:rPr>
              <a:t>ljudskosti</a:t>
            </a:r>
            <a:endParaRPr lang="en-GB" sz="3200" i="1" dirty="0">
              <a:latin typeface="Amasis MT Pro" panose="02040504050005020304" pitchFamily="18" charset="0"/>
            </a:endParaRPr>
          </a:p>
          <a:p>
            <a:r>
              <a:rPr lang="en-GB" sz="3200" dirty="0" err="1">
                <a:latin typeface="Amasis MT Pro" panose="02040504050005020304" pitchFamily="18" charset="0"/>
              </a:rPr>
              <a:t>Osoba</a:t>
            </a:r>
            <a:r>
              <a:rPr lang="en-GB" sz="3200" dirty="0">
                <a:latin typeface="Amasis MT Pro" panose="02040504050005020304" pitchFamily="18" charset="0"/>
              </a:rPr>
              <a:t>  je bi</a:t>
            </a:r>
            <a:r>
              <a:rPr lang="hr-HR" sz="3200" dirty="0">
                <a:latin typeface="Amasis MT Pro" panose="02040504050005020304" pitchFamily="18" charset="0"/>
              </a:rPr>
              <a:t>ć</a:t>
            </a:r>
            <a:r>
              <a:rPr lang="en-GB" sz="3200" dirty="0">
                <a:latin typeface="Amasis MT Pro" panose="02040504050005020304" pitchFamily="18" charset="0"/>
              </a:rPr>
              <a:t>e </a:t>
            </a:r>
            <a:r>
              <a:rPr lang="en-GB" sz="3200" dirty="0" err="1">
                <a:latin typeface="Amasis MT Pro" panose="02040504050005020304" pitchFamily="18" charset="0"/>
              </a:rPr>
              <a:t>odnosa</a:t>
            </a:r>
            <a:endParaRPr lang="en-GB" sz="3200" dirty="0">
              <a:latin typeface="Amasis MT Pro" panose="02040504050005020304" pitchFamily="18" charset="0"/>
            </a:endParaRPr>
          </a:p>
          <a:p>
            <a:r>
              <a:rPr lang="en-GB" sz="3200" dirty="0" err="1">
                <a:latin typeface="Amasis MT Pro" panose="02040504050005020304" pitchFamily="18" charset="0"/>
              </a:rPr>
              <a:t>Osoba</a:t>
            </a:r>
            <a:r>
              <a:rPr lang="en-GB" sz="3200" dirty="0">
                <a:latin typeface="Amasis MT Pro" panose="02040504050005020304" pitchFamily="18" charset="0"/>
              </a:rPr>
              <a:t> je </a:t>
            </a:r>
            <a:r>
              <a:rPr lang="en-GB" sz="3200" dirty="0" err="1">
                <a:latin typeface="Amasis MT Pro" panose="02040504050005020304" pitchFamily="18" charset="0"/>
              </a:rPr>
              <a:t>upu</a:t>
            </a:r>
            <a:r>
              <a:rPr lang="hr-HR" sz="3200" dirty="0">
                <a:latin typeface="Amasis MT Pro" panose="02040504050005020304" pitchFamily="18" charset="0"/>
              </a:rPr>
              <a:t>ć</a:t>
            </a:r>
            <a:r>
              <a:rPr lang="en-GB" sz="3200" dirty="0" err="1">
                <a:latin typeface="Amasis MT Pro" panose="02040504050005020304" pitchFamily="18" charset="0"/>
              </a:rPr>
              <a:t>en</a:t>
            </a:r>
            <a:r>
              <a:rPr lang="hr-HR" sz="3200" dirty="0">
                <a:latin typeface="Amasis MT Pro" panose="02040504050005020304" pitchFamily="18" charset="0"/>
              </a:rPr>
              <a:t>a</a:t>
            </a:r>
            <a:r>
              <a:rPr lang="en-GB" sz="3200" dirty="0">
                <a:latin typeface="Amasis MT Pro" panose="02040504050005020304" pitchFamily="18" charset="0"/>
              </a:rPr>
              <a:t> </a:t>
            </a:r>
            <a:r>
              <a:rPr lang="en-GB" sz="3200" dirty="0" err="1">
                <a:latin typeface="Amasis MT Pro" panose="02040504050005020304" pitchFamily="18" charset="0"/>
              </a:rPr>
              <a:t>na</a:t>
            </a:r>
            <a:r>
              <a:rPr lang="en-GB" sz="3200" dirty="0">
                <a:latin typeface="Amasis MT Pro" panose="02040504050005020304" pitchFamily="18" charset="0"/>
              </a:rPr>
              <a:t> </a:t>
            </a:r>
            <a:r>
              <a:rPr lang="hr-HR" sz="3200" dirty="0">
                <a:latin typeface="Amasis MT Pro" panose="02040504050005020304" pitchFamily="18" charset="0"/>
              </a:rPr>
              <a:t>Stvoritelja</a:t>
            </a:r>
            <a:endParaRPr lang="en-GB" sz="3200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en-GB" sz="3200" b="1" i="1" u="sng" dirty="0"/>
              <a:t>GS 14 </a:t>
            </a:r>
          </a:p>
          <a:p>
            <a:r>
              <a:rPr lang="hr-HR" sz="3200" dirty="0">
                <a:latin typeface="Amasis MT Pro" panose="02040504050005020304" pitchFamily="18" charset="0"/>
              </a:rPr>
              <a:t>Č</a:t>
            </a:r>
            <a:r>
              <a:rPr lang="en-GB" sz="3200" dirty="0" err="1">
                <a:latin typeface="Amasis MT Pro" panose="02040504050005020304" pitchFamily="18" charset="0"/>
              </a:rPr>
              <a:t>ovjek</a:t>
            </a:r>
            <a:r>
              <a:rPr lang="en-GB" sz="3200" dirty="0">
                <a:latin typeface="Amasis MT Pro" panose="02040504050005020304" pitchFamily="18" charset="0"/>
              </a:rPr>
              <a:t> je </a:t>
            </a:r>
            <a:r>
              <a:rPr lang="en-GB" sz="3200" dirty="0" err="1">
                <a:latin typeface="Amasis MT Pro" panose="02040504050005020304" pitchFamily="18" charset="0"/>
              </a:rPr>
              <a:t>cjelina</a:t>
            </a:r>
            <a:r>
              <a:rPr lang="en-GB" sz="3200" dirty="0">
                <a:latin typeface="Amasis MT Pro" panose="02040504050005020304" pitchFamily="18" charset="0"/>
              </a:rPr>
              <a:t> = on je </a:t>
            </a:r>
            <a:r>
              <a:rPr lang="en-GB" sz="3200" dirty="0" err="1">
                <a:latin typeface="Amasis MT Pro" panose="02040504050005020304" pitchFamily="18" charset="0"/>
              </a:rPr>
              <a:t>tijelom</a:t>
            </a:r>
            <a:r>
              <a:rPr lang="en-GB" sz="3200" dirty="0">
                <a:latin typeface="Amasis MT Pro" panose="02040504050005020304" pitchFamily="18" charset="0"/>
              </a:rPr>
              <a:t> </a:t>
            </a:r>
            <a:r>
              <a:rPr lang="en-GB" sz="3200" dirty="0" err="1">
                <a:latin typeface="Amasis MT Pro" panose="02040504050005020304" pitchFamily="18" charset="0"/>
              </a:rPr>
              <a:t>i</a:t>
            </a:r>
            <a:r>
              <a:rPr lang="en-GB" sz="3200" dirty="0">
                <a:latin typeface="Amasis MT Pro" panose="02040504050005020304" pitchFamily="18" charset="0"/>
              </a:rPr>
              <a:t> du</a:t>
            </a:r>
            <a:r>
              <a:rPr lang="hr-HR" sz="3200" dirty="0">
                <a:latin typeface="Amasis MT Pro" panose="02040504050005020304" pitchFamily="18" charset="0"/>
              </a:rPr>
              <a:t>š</a:t>
            </a:r>
            <a:r>
              <a:rPr lang="en-GB" sz="3200" dirty="0">
                <a:latin typeface="Amasis MT Pro" panose="02040504050005020304" pitchFamily="18" charset="0"/>
              </a:rPr>
              <a:t>om </a:t>
            </a:r>
            <a:r>
              <a:rPr lang="en-GB" sz="3200" dirty="0" err="1">
                <a:latin typeface="Amasis MT Pro" panose="02040504050005020304" pitchFamily="18" charset="0"/>
              </a:rPr>
              <a:t>i</a:t>
            </a:r>
            <a:r>
              <a:rPr lang="en-GB" sz="3200" dirty="0">
                <a:latin typeface="Amasis MT Pro" panose="02040504050005020304" pitchFamily="18" charset="0"/>
              </a:rPr>
              <a:t> </a:t>
            </a:r>
            <a:r>
              <a:rPr lang="en-GB" sz="3200" dirty="0" err="1">
                <a:latin typeface="Amasis MT Pro" panose="02040504050005020304" pitchFamily="18" charset="0"/>
              </a:rPr>
              <a:t>duhom</a:t>
            </a:r>
            <a:r>
              <a:rPr lang="en-GB" sz="3200" dirty="0">
                <a:latin typeface="Amasis MT Pro" panose="02040504050005020304" pitchFamily="18" charset="0"/>
              </a:rPr>
              <a:t> </a:t>
            </a:r>
            <a:r>
              <a:rPr lang="en-GB" sz="3200" dirty="0" err="1">
                <a:latin typeface="Amasis MT Pro" panose="02040504050005020304" pitchFamily="18" charset="0"/>
              </a:rPr>
              <a:t>jedan</a:t>
            </a:r>
            <a:r>
              <a:rPr lang="en-GB" sz="3200" dirty="0">
                <a:latin typeface="Amasis MT Pro" panose="02040504050005020304" pitchFamily="18" charset="0"/>
              </a:rPr>
              <a:t> =</a:t>
            </a:r>
            <a:r>
              <a:rPr lang="hr-HR" sz="3200" dirty="0">
                <a:latin typeface="Amasis MT Pro" panose="02040504050005020304" pitchFamily="18" charset="0"/>
              </a:rPr>
              <a:t> cjelovit</a:t>
            </a:r>
            <a:endParaRPr lang="en-GB" sz="3200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0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668F-D9FA-199A-4DDA-286B2EAEC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2.</a:t>
            </a:r>
            <a:r>
              <a:rPr lang="hr-HR" b="1" u="sng" dirty="0"/>
              <a:t>MENTALNE BARIJERE i PREDRASUDE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1F6CF-18A2-2075-CCFD-BE11DB020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sz="2800" b="1" dirty="0"/>
              <a:t>Vulnerabilizirajući pristup osobama</a:t>
            </a:r>
          </a:p>
          <a:p>
            <a:r>
              <a:rPr lang="hr-HR" sz="2800" b="1" dirty="0"/>
              <a:t>Psihološko – kulturološke predrasude</a:t>
            </a:r>
          </a:p>
          <a:p>
            <a:r>
              <a:rPr lang="hr-HR" sz="2800" b="1" dirty="0"/>
              <a:t>Terminologija</a:t>
            </a:r>
          </a:p>
          <a:p>
            <a:r>
              <a:rPr lang="hr-HR" sz="2800" b="1" dirty="0"/>
              <a:t>Medikalizacija Invaliditeta – Medicinski Model</a:t>
            </a:r>
          </a:p>
          <a:p>
            <a:endParaRPr lang="en-US" dirty="0"/>
          </a:p>
        </p:txBody>
      </p:sp>
      <p:pic>
        <p:nvPicPr>
          <p:cNvPr id="4" name="Picture 3" descr="A child in a wheelchair">
            <a:extLst>
              <a:ext uri="{FF2B5EF4-FFF2-40B4-BE49-F238E27FC236}">
                <a16:creationId xmlns:a16="http://schemas.microsoft.com/office/drawing/2014/main" id="{726DDA55-46E4-7CA8-848F-23ED36A0D2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1831" r="32"/>
          <a:stretch/>
        </p:blipFill>
        <p:spPr>
          <a:xfrm>
            <a:off x="8664606" y="1697171"/>
            <a:ext cx="2799821" cy="475905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1644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ED2F08D-1D29-4936-B7D6-9F88442A01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CCFD2F-7AB4-9CD8-6672-A3F243531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21674"/>
            <a:ext cx="10535235" cy="701958"/>
          </a:xfrm>
        </p:spPr>
        <p:txBody>
          <a:bodyPr anchor="ctr">
            <a:normAutofit/>
          </a:bodyPr>
          <a:lstStyle/>
          <a:p>
            <a:r>
              <a:rPr lang="en-GB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</a:t>
            </a:r>
            <a:r>
              <a:rPr lang="en-GB" b="1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Kapitala</a:t>
            </a:r>
            <a:r>
              <a:rPr lang="en-GB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b="1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</a:t>
            </a:r>
            <a:r>
              <a:rPr lang="hr-HR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</a:t>
            </a:r>
            <a:r>
              <a:rPr lang="en-GB" b="1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</a:t>
            </a:r>
            <a:r>
              <a:rPr lang="en-GB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GB" b="1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Tijela</a:t>
            </a:r>
            <a:r>
              <a:rPr lang="en-GB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F73325-FDA3-494D-BCAB-4ABF128555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89954" y="2347509"/>
            <a:ext cx="4502046" cy="4502046"/>
          </a:xfrm>
          <a:custGeom>
            <a:avLst/>
            <a:gdLst>
              <a:gd name="connsiteX0" fmla="*/ 0 w 4920343"/>
              <a:gd name="connsiteY0" fmla="*/ 0 h 4920343"/>
              <a:gd name="connsiteX1" fmla="*/ 4920343 w 4920343"/>
              <a:gd name="connsiteY1" fmla="*/ 0 h 4920343"/>
              <a:gd name="connsiteX2" fmla="*/ 4920343 w 4920343"/>
              <a:gd name="connsiteY2" fmla="*/ 4920343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0343" h="4920343">
                <a:moveTo>
                  <a:pt x="0" y="0"/>
                </a:moveTo>
                <a:lnTo>
                  <a:pt x="4920343" y="0"/>
                </a:lnTo>
                <a:lnTo>
                  <a:pt x="4920343" y="4920343"/>
                </a:lnTo>
                <a:close/>
              </a:path>
            </a:pathLst>
          </a:custGeom>
          <a:blipFill dpi="0" rotWithShape="0">
            <a:blip r:embed="rId2">
              <a:alphaModFix amt="99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tile tx="0" ty="0" sx="40000" sy="4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B1C2B-A281-41EA-98EB-489A3DCD68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2614" y="1739386"/>
            <a:ext cx="9666748" cy="42944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outerShdw dist="190500" dir="2700000" algn="tl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E1B14-46C6-09FC-9508-D4E352EB8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745" y="1461155"/>
            <a:ext cx="9403617" cy="4502046"/>
          </a:xfrm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hr-HR" dirty="0">
                <a:solidFill>
                  <a:srgbClr val="000000"/>
                </a:solidFill>
                <a:effectLst/>
                <a:latin typeface="Amasis MT Pro" panose="02040504050005020304" pitchFamily="18" charset="0"/>
                <a:ea typeface="Aptos" panose="020B0004020202020204" pitchFamily="34" charset="0"/>
              </a:rPr>
              <a:t>problem prihvaćanja osoba s intelektualnim teškoćama i invaliditetom upozorava na sve veći naglasak na kultu tijela i važnosti svojevrsnoga tjelesnog  kapitala</a:t>
            </a:r>
          </a:p>
          <a:p>
            <a:pPr>
              <a:lnSpc>
                <a:spcPct val="120000"/>
              </a:lnSpc>
            </a:pPr>
            <a:r>
              <a:rPr lang="hr-HR" b="1" u="sng" dirty="0">
                <a:solidFill>
                  <a:srgbClr val="000000"/>
                </a:solidFill>
                <a:effectLst/>
                <a:latin typeface="Amasis MT Pro" panose="02040504050005020304" pitchFamily="18" charset="0"/>
                <a:ea typeface="Aptos" panose="020B0004020202020204" pitchFamily="34" charset="0"/>
              </a:rPr>
              <a:t>kapital tijela</a:t>
            </a:r>
            <a:r>
              <a:rPr lang="hr-HR" b="1" u="sng" dirty="0">
                <a:solidFill>
                  <a:srgbClr val="000000"/>
                </a:solidFill>
                <a:latin typeface="Amasis MT Pro" panose="02040504050005020304" pitchFamily="18" charset="0"/>
                <a:ea typeface="Aptos" panose="020B0004020202020204" pitchFamily="34" charset="0"/>
              </a:rPr>
              <a:t> </a:t>
            </a:r>
            <a:r>
              <a:rPr lang="hr-HR" dirty="0">
                <a:solidFill>
                  <a:srgbClr val="000000"/>
                </a:solidFill>
                <a:latin typeface="Amasis MT Pro" panose="02040504050005020304" pitchFamily="18" charset="0"/>
                <a:ea typeface="Aptos" panose="020B0004020202020204" pitchFamily="34" charset="0"/>
              </a:rPr>
              <a:t>-</a:t>
            </a:r>
            <a:r>
              <a:rPr lang="hr-HR" dirty="0">
                <a:solidFill>
                  <a:srgbClr val="000000"/>
                </a:solidFill>
                <a:effectLst/>
                <a:latin typeface="Amasis MT Pro" panose="02040504050005020304" pitchFamily="18" charset="0"/>
                <a:ea typeface="Aptos" panose="020B0004020202020204" pitchFamily="34" charset="0"/>
              </a:rPr>
              <a:t>  </a:t>
            </a:r>
            <a:r>
              <a:rPr lang="hr-HR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  <a:ea typeface="Aptos" panose="020B0004020202020204" pitchFamily="34" charset="0"/>
              </a:rPr>
              <a:t>„misaoni i društveni sustav koji se odnosi na valorizaciju fizi</a:t>
            </a:r>
            <a:r>
              <a:rPr lang="hr-HR" i="1" dirty="0">
                <a:solidFill>
                  <a:srgbClr val="000000"/>
                </a:solidFill>
                <a:latin typeface="Amasis MT Pro" panose="02040504050005020304" pitchFamily="18" charset="0"/>
                <a:ea typeface="Aptos" panose="020B0004020202020204" pitchFamily="34" charset="0"/>
              </a:rPr>
              <a:t>č</a:t>
            </a:r>
            <a:r>
              <a:rPr lang="hr-HR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  <a:ea typeface="Aptos" panose="020B0004020202020204" pitchFamily="34" charset="0"/>
              </a:rPr>
              <a:t>kog odnosno biolo</a:t>
            </a:r>
            <a:r>
              <a:rPr lang="hr-HR" i="1" dirty="0">
                <a:solidFill>
                  <a:srgbClr val="000000"/>
                </a:solidFill>
                <a:latin typeface="Amasis MT Pro" panose="02040504050005020304" pitchFamily="18" charset="0"/>
                <a:ea typeface="Aptos" panose="020B0004020202020204" pitchFamily="34" charset="0"/>
              </a:rPr>
              <a:t>š</a:t>
            </a:r>
            <a:r>
              <a:rPr lang="hr-HR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  <a:ea typeface="Aptos" panose="020B0004020202020204" pitchFamily="34" charset="0"/>
              </a:rPr>
              <a:t>kog s namjerom da taj i takav tjelesni kapital određuje zajednički osjećaj za dobro, pa time i neposredno utječe na legitimnost ili nelegitimnost priznavanja osobe”</a:t>
            </a:r>
          </a:p>
          <a:p>
            <a:pPr>
              <a:lnSpc>
                <a:spcPct val="120000"/>
              </a:lnSpc>
            </a:pPr>
            <a:r>
              <a:rPr lang="hr-HR" dirty="0">
                <a:solidFill>
                  <a:srgbClr val="000000"/>
                </a:solidFill>
                <a:latin typeface="Amasis MT Pro" panose="02040504050005020304" pitchFamily="18" charset="0"/>
              </a:rPr>
              <a:t>svedenost osobe na fizičko, lišava je njezinog intrinzičnog dostojanstva, njezine povijesti, duhovne dimenzije, društvene dimenzije</a:t>
            </a:r>
          </a:p>
          <a:p>
            <a:pPr>
              <a:lnSpc>
                <a:spcPct val="120000"/>
              </a:lnSpc>
            </a:pPr>
            <a:r>
              <a:rPr lang="en-GB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tijelo</a:t>
            </a:r>
            <a:r>
              <a:rPr lang="en-GB" dirty="0">
                <a:solidFill>
                  <a:srgbClr val="000000"/>
                </a:solidFill>
                <a:latin typeface="Amasis MT Pro" panose="02040504050005020304" pitchFamily="18" charset="0"/>
              </a:rPr>
              <a:t> s</a:t>
            </a:r>
            <a:r>
              <a:rPr lang="hr-HR" dirty="0">
                <a:solidFill>
                  <a:srgbClr val="000000"/>
                </a:solidFill>
                <a:latin typeface="Amasis MT Pro" panose="02040504050005020304" pitchFamily="18" charset="0"/>
              </a:rPr>
              <a:t>a</a:t>
            </a:r>
            <a:r>
              <a:rPr lang="en-GB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masis MT Pro" panose="02040504050005020304" pitchFamily="18" charset="0"/>
              </a:rPr>
              <a:t>fizičkim</a:t>
            </a:r>
            <a:r>
              <a:rPr lang="en-GB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masis MT Pro" panose="02040504050005020304" pitchFamily="18" charset="0"/>
              </a:rPr>
              <a:t>malformacijama</a:t>
            </a:r>
            <a:r>
              <a:rPr lang="en-GB" dirty="0">
                <a:solidFill>
                  <a:srgbClr val="000000"/>
                </a:solidFill>
                <a:latin typeface="Amasis MT Pro" panose="020405040500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tjelesnim</a:t>
            </a:r>
            <a:r>
              <a:rPr lang="en-GB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masis MT Pro" panose="02040504050005020304" pitchFamily="18" charset="0"/>
              </a:rPr>
              <a:t>hendikepom</a:t>
            </a:r>
            <a:r>
              <a:rPr lang="en-GB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masis MT Pro" panose="02040504050005020304" pitchFamily="18" charset="0"/>
              </a:rPr>
              <a:t>ili</a:t>
            </a:r>
            <a:r>
              <a:rPr lang="en-GB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masis MT Pro" panose="02040504050005020304" pitchFamily="18" charset="0"/>
              </a:rPr>
              <a:t>određenom</a:t>
            </a:r>
            <a:r>
              <a:rPr lang="en-GB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masis MT Pro" panose="02040504050005020304" pitchFamily="18" charset="0"/>
              </a:rPr>
              <a:t>intelektualnom</a:t>
            </a:r>
            <a:r>
              <a:rPr lang="en-GB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nesposobnošću</a:t>
            </a:r>
            <a:r>
              <a:rPr lang="en-GB" dirty="0">
                <a:solidFill>
                  <a:srgbClr val="000000"/>
                </a:solidFill>
                <a:latin typeface="Amasis MT Pro" panose="02040504050005020304" pitchFamily="18" charset="0"/>
              </a:rPr>
              <a:t> ne </a:t>
            </a:r>
            <a:r>
              <a:rPr lang="en-GB" dirty="0" err="1">
                <a:solidFill>
                  <a:srgbClr val="000000"/>
                </a:solidFill>
                <a:latin typeface="Amasis MT Pro" panose="02040504050005020304" pitchFamily="18" charset="0"/>
              </a:rPr>
              <a:t>odgovara</a:t>
            </a:r>
            <a:r>
              <a:rPr lang="en-GB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masis MT Pro" panose="02040504050005020304" pitchFamily="18" charset="0"/>
              </a:rPr>
              <a:t>zahtjevima</a:t>
            </a:r>
            <a:r>
              <a:rPr lang="en-GB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masis MT Pro" panose="02040504050005020304" pitchFamily="18" charset="0"/>
              </a:rPr>
              <a:t>kulta</a:t>
            </a:r>
            <a:r>
              <a:rPr lang="en-GB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tijela</a:t>
            </a:r>
            <a:r>
              <a:rPr lang="en-GB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te</a:t>
            </a:r>
            <a:r>
              <a:rPr lang="en-GB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masis MT Pro" panose="02040504050005020304" pitchFamily="18" charset="0"/>
              </a:rPr>
              <a:t>prema</a:t>
            </a:r>
            <a:r>
              <a:rPr lang="en-GB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tomu</a:t>
            </a:r>
            <a:r>
              <a:rPr lang="en-GB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masis MT Pro" panose="02040504050005020304" pitchFamily="18" charset="0"/>
              </a:rPr>
              <a:t>ostaje</a:t>
            </a:r>
            <a:r>
              <a:rPr lang="en-GB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na</a:t>
            </a:r>
            <a:r>
              <a:rPr lang="en-GB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masis MT Pro" panose="02040504050005020304" pitchFamily="18" charset="0"/>
              </a:rPr>
              <a:t>marginama</a:t>
            </a:r>
            <a:r>
              <a:rPr lang="en-GB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masis MT Pro" panose="02040504050005020304" pitchFamily="18" charset="0"/>
              </a:rPr>
              <a:t>isključenosti</a:t>
            </a:r>
            <a:r>
              <a:rPr lang="hr-HR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endParaRPr lang="en-GB" dirty="0">
              <a:solidFill>
                <a:srgbClr val="000000"/>
              </a:solidFill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349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4A75C-14F7-540B-C331-CEA456E22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>
            <a:normAutofit fontScale="90000"/>
          </a:bodyPr>
          <a:lstStyle/>
          <a:p>
            <a:r>
              <a:rPr lang="hr-HR" dirty="0"/>
              <a:t>3. </a:t>
            </a:r>
            <a:r>
              <a:rPr lang="en-GB" u="sng" dirty="0"/>
              <a:t>INKLUZIJA = </a:t>
            </a:r>
            <a:r>
              <a:rPr lang="en-GB" u="sng" dirty="0" err="1"/>
              <a:t>pripadanje</a:t>
            </a:r>
            <a:r>
              <a:rPr lang="en-GB" u="sng" dirty="0"/>
              <a:t> &amp; </a:t>
            </a:r>
            <a:r>
              <a:rPr lang="en-GB" u="sng" dirty="0" err="1"/>
              <a:t>prihva</a:t>
            </a:r>
            <a:r>
              <a:rPr lang="hr-HR" u="sng" dirty="0"/>
              <a:t>ć</a:t>
            </a:r>
            <a:r>
              <a:rPr lang="en-GB" u="sng" dirty="0" err="1"/>
              <a:t>anje</a:t>
            </a:r>
            <a:endParaRPr lang="en-GB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3AC17-F48C-898D-B272-C035B8214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err="1">
                <a:latin typeface="Amasis MT Pro Light" panose="02040304050005020304" pitchFamily="18" charset="0"/>
              </a:rPr>
              <a:t>Tko</a:t>
            </a:r>
            <a:r>
              <a:rPr lang="en-GB" b="1" dirty="0">
                <a:latin typeface="Amasis MT Pro Light" panose="02040304050005020304" pitchFamily="18" charset="0"/>
              </a:rPr>
              <a:t> je </a:t>
            </a:r>
            <a:r>
              <a:rPr lang="en-GB" b="1" dirty="0" err="1">
                <a:latin typeface="Amasis MT Pro Light" panose="02040304050005020304" pitchFamily="18" charset="0"/>
              </a:rPr>
              <a:t>moj</a:t>
            </a:r>
            <a:r>
              <a:rPr lang="en-GB" b="1" dirty="0">
                <a:latin typeface="Amasis MT Pro Light" panose="02040304050005020304" pitchFamily="18" charset="0"/>
              </a:rPr>
              <a:t> </a:t>
            </a:r>
            <a:r>
              <a:rPr lang="en-GB" b="1" dirty="0" err="1">
                <a:latin typeface="Amasis MT Pro Light" panose="02040304050005020304" pitchFamily="18" charset="0"/>
              </a:rPr>
              <a:t>bli</a:t>
            </a:r>
            <a:r>
              <a:rPr lang="hr-HR" b="1" dirty="0">
                <a:latin typeface="Amasis MT Pro Light" panose="02040304050005020304" pitchFamily="18" charset="0"/>
              </a:rPr>
              <a:t>ž</a:t>
            </a:r>
            <a:r>
              <a:rPr lang="en-GB" b="1" dirty="0" err="1">
                <a:latin typeface="Amasis MT Pro Light" panose="02040304050005020304" pitchFamily="18" charset="0"/>
              </a:rPr>
              <a:t>nji</a:t>
            </a:r>
            <a:r>
              <a:rPr lang="en-GB" b="1" dirty="0">
                <a:latin typeface="Amasis MT Pro Light" panose="02040304050005020304" pitchFamily="18" charset="0"/>
              </a:rPr>
              <a:t>?</a:t>
            </a:r>
            <a:r>
              <a:rPr lang="it-IT" b="1" dirty="0">
                <a:latin typeface="Amasis MT Pro Light" panose="02040304050005020304" pitchFamily="18" charset="0"/>
              </a:rPr>
              <a:t>  - </a:t>
            </a:r>
            <a:r>
              <a:rPr lang="it-IT" b="1" i="1" dirty="0">
                <a:latin typeface="Amasis MT Pro Light" panose="02040304050005020304" pitchFamily="18" charset="0"/>
              </a:rPr>
              <a:t>Fratelli Tutti </a:t>
            </a:r>
            <a:r>
              <a:rPr lang="it-IT" b="1" dirty="0">
                <a:latin typeface="Amasis MT Pro Light" panose="02040304050005020304" pitchFamily="18" charset="0"/>
              </a:rPr>
              <a:t>18, 19, 61 </a:t>
            </a:r>
          </a:p>
          <a:p>
            <a:endParaRPr lang="it-IT" b="1" dirty="0">
              <a:latin typeface="Amasis MT Pro Light" panose="02040304050005020304" pitchFamily="18" charset="0"/>
            </a:endParaRPr>
          </a:p>
          <a:p>
            <a:r>
              <a:rPr lang="en-GB" b="1" u="sng" dirty="0">
                <a:latin typeface="Amasis MT Pro Light" panose="02040304050005020304" pitchFamily="18" charset="0"/>
              </a:rPr>
              <a:t>1 Kor, 12:12- 30 </a:t>
            </a:r>
            <a:r>
              <a:rPr lang="en-GB" b="1" dirty="0">
                <a:latin typeface="Amasis MT Pro Light" panose="02040304050005020304" pitchFamily="18" charset="0"/>
              </a:rPr>
              <a:t>– </a:t>
            </a:r>
            <a:r>
              <a:rPr lang="en-GB" b="1" dirty="0" err="1">
                <a:latin typeface="Amasis MT Pro Light" panose="02040304050005020304" pitchFamily="18" charset="0"/>
              </a:rPr>
              <a:t>jedno</a:t>
            </a:r>
            <a:r>
              <a:rPr lang="en-GB" b="1" dirty="0">
                <a:latin typeface="Amasis MT Pro Light" panose="02040304050005020304" pitchFamily="18" charset="0"/>
              </a:rPr>
              <a:t> </a:t>
            </a:r>
            <a:r>
              <a:rPr lang="en-GB" b="1" dirty="0" err="1">
                <a:latin typeface="Amasis MT Pro Light" panose="02040304050005020304" pitchFamily="18" charset="0"/>
              </a:rPr>
              <a:t>tijelo</a:t>
            </a:r>
            <a:r>
              <a:rPr lang="en-GB" b="1" dirty="0">
                <a:latin typeface="Amasis MT Pro Light" panose="02040304050005020304" pitchFamily="18" charset="0"/>
              </a:rPr>
              <a:t>, </a:t>
            </a:r>
            <a:r>
              <a:rPr lang="en-GB" b="1" dirty="0" err="1">
                <a:latin typeface="Amasis MT Pro Light" panose="02040304050005020304" pitchFamily="18" charset="0"/>
              </a:rPr>
              <a:t>mnogi</a:t>
            </a:r>
            <a:r>
              <a:rPr lang="en-GB" b="1" dirty="0">
                <a:latin typeface="Amasis MT Pro Light" panose="02040304050005020304" pitchFamily="18" charset="0"/>
              </a:rPr>
              <a:t> </a:t>
            </a:r>
            <a:r>
              <a:rPr lang="en-GB" b="1" dirty="0" err="1">
                <a:latin typeface="Amasis MT Pro Light" panose="02040304050005020304" pitchFamily="18" charset="0"/>
              </a:rPr>
              <a:t>udovi</a:t>
            </a:r>
            <a:r>
              <a:rPr lang="en-GB" b="1" dirty="0">
                <a:latin typeface="Amasis MT Pro Light" panose="02040304050005020304" pitchFamily="18" charset="0"/>
              </a:rPr>
              <a:t> – </a:t>
            </a:r>
            <a:r>
              <a:rPr lang="en-GB" b="1" dirty="0" err="1">
                <a:latin typeface="Amasis MT Pro Light" panose="02040304050005020304" pitchFamily="18" charset="0"/>
              </a:rPr>
              <a:t>neophodni</a:t>
            </a:r>
            <a:r>
              <a:rPr lang="en-GB" b="1" dirty="0">
                <a:latin typeface="Amasis MT Pro Light" panose="02040304050005020304" pitchFamily="18" charset="0"/>
              </a:rPr>
              <a:t> </a:t>
            </a:r>
            <a:r>
              <a:rPr lang="en-GB" b="1" dirty="0" err="1">
                <a:latin typeface="Amasis MT Pro Light" panose="02040304050005020304" pitchFamily="18" charset="0"/>
              </a:rPr>
              <a:t>dio</a:t>
            </a:r>
            <a:r>
              <a:rPr lang="en-GB" b="1" dirty="0">
                <a:latin typeface="Amasis MT Pro Light" panose="02040304050005020304" pitchFamily="18" charset="0"/>
              </a:rPr>
              <a:t> </a:t>
            </a:r>
            <a:r>
              <a:rPr lang="en-GB" b="1" dirty="0" err="1">
                <a:latin typeface="Amasis MT Pro Light" panose="02040304050005020304" pitchFamily="18" charset="0"/>
              </a:rPr>
              <a:t>misti</a:t>
            </a:r>
            <a:r>
              <a:rPr lang="hr-HR" b="1" dirty="0">
                <a:latin typeface="Amasis MT Pro Light" panose="02040304050005020304" pitchFamily="18" charset="0"/>
              </a:rPr>
              <a:t>č</a:t>
            </a:r>
            <a:r>
              <a:rPr lang="en-GB" b="1" dirty="0" err="1">
                <a:latin typeface="Amasis MT Pro Light" panose="02040304050005020304" pitchFamily="18" charset="0"/>
              </a:rPr>
              <a:t>nog</a:t>
            </a:r>
            <a:r>
              <a:rPr lang="en-GB" b="1" dirty="0">
                <a:latin typeface="Amasis MT Pro Light" panose="02040304050005020304" pitchFamily="18" charset="0"/>
              </a:rPr>
              <a:t> </a:t>
            </a:r>
            <a:r>
              <a:rPr lang="en-GB" b="1" dirty="0" err="1">
                <a:latin typeface="Amasis MT Pro Light" panose="02040304050005020304" pitchFamily="18" charset="0"/>
              </a:rPr>
              <a:t>tijela</a:t>
            </a:r>
            <a:r>
              <a:rPr lang="en-GB" b="1" dirty="0">
                <a:latin typeface="Amasis MT Pro Light" panose="02040304050005020304" pitchFamily="18" charset="0"/>
              </a:rPr>
              <a:t> </a:t>
            </a:r>
            <a:r>
              <a:rPr lang="en-GB" b="1" dirty="0" err="1">
                <a:latin typeface="Amasis MT Pro Light" panose="02040304050005020304" pitchFamily="18" charset="0"/>
              </a:rPr>
              <a:t>Kristova</a:t>
            </a:r>
            <a:endParaRPr lang="en-GB" b="1" dirty="0">
              <a:latin typeface="Amasis MT Pro Light" panose="02040304050005020304" pitchFamily="18" charset="0"/>
            </a:endParaRPr>
          </a:p>
          <a:p>
            <a:endParaRPr lang="en-GB" b="1" dirty="0">
              <a:latin typeface="Amasis MT Pro Light" panose="02040304050005020304" pitchFamily="18" charset="0"/>
            </a:endParaRPr>
          </a:p>
          <a:p>
            <a:r>
              <a:rPr lang="en-GB" b="1" dirty="0" err="1">
                <a:latin typeface="Amasis MT Pro Light" panose="02040304050005020304" pitchFamily="18" charset="0"/>
              </a:rPr>
              <a:t>Posti</a:t>
            </a:r>
            <a:r>
              <a:rPr lang="hr-HR" b="1" dirty="0">
                <a:latin typeface="Amasis MT Pro Light" panose="02040304050005020304" pitchFamily="18" charset="0"/>
              </a:rPr>
              <a:t>ć</a:t>
            </a:r>
            <a:r>
              <a:rPr lang="en-GB" b="1" dirty="0" err="1">
                <a:latin typeface="Amasis MT Pro Light" panose="02040304050005020304" pitchFamily="18" charset="0"/>
              </a:rPr>
              <a:t>i</a:t>
            </a:r>
            <a:r>
              <a:rPr lang="en-GB" b="1" dirty="0">
                <a:latin typeface="Amasis MT Pro Light" panose="02040304050005020304" pitchFamily="18" charset="0"/>
              </a:rPr>
              <a:t> </a:t>
            </a:r>
            <a:r>
              <a:rPr lang="en-GB" b="1" dirty="0" err="1">
                <a:latin typeface="Amasis MT Pro Light" panose="02040304050005020304" pitchFamily="18" charset="0"/>
              </a:rPr>
              <a:t>vidljivost</a:t>
            </a:r>
            <a:r>
              <a:rPr lang="en-GB" b="1" dirty="0">
                <a:latin typeface="Amasis MT Pro Light" panose="02040304050005020304" pitchFamily="18" charset="0"/>
              </a:rPr>
              <a:t> </a:t>
            </a:r>
            <a:r>
              <a:rPr lang="en-GB" b="1" dirty="0" err="1">
                <a:latin typeface="Amasis MT Pro Light" panose="02040304050005020304" pitchFamily="18" charset="0"/>
              </a:rPr>
              <a:t>osoba</a:t>
            </a:r>
            <a:r>
              <a:rPr lang="en-GB" b="1" dirty="0">
                <a:latin typeface="Amasis MT Pro Light" panose="02040304050005020304" pitchFamily="18" charset="0"/>
              </a:rPr>
              <a:t> </a:t>
            </a:r>
            <a:r>
              <a:rPr lang="en-GB" b="1" dirty="0" err="1">
                <a:latin typeface="Amasis MT Pro Light" panose="02040304050005020304" pitchFamily="18" charset="0"/>
              </a:rPr>
              <a:t>unutar</a:t>
            </a:r>
            <a:r>
              <a:rPr lang="en-GB" b="1" dirty="0">
                <a:latin typeface="Amasis MT Pro Light" panose="02040304050005020304" pitchFamily="18" charset="0"/>
              </a:rPr>
              <a:t> </a:t>
            </a:r>
            <a:r>
              <a:rPr lang="hr-HR" b="1" dirty="0">
                <a:latin typeface="Amasis MT Pro Light" panose="02040304050005020304" pitchFamily="18" charset="0"/>
              </a:rPr>
              <a:t>ž</a:t>
            </a:r>
            <a:r>
              <a:rPr lang="en-GB" b="1" dirty="0" err="1">
                <a:latin typeface="Amasis MT Pro Light" panose="02040304050005020304" pitchFamily="18" charset="0"/>
              </a:rPr>
              <a:t>upskih</a:t>
            </a:r>
            <a:r>
              <a:rPr lang="en-GB" b="1" dirty="0">
                <a:latin typeface="Amasis MT Pro Light" panose="02040304050005020304" pitchFamily="18" charset="0"/>
              </a:rPr>
              <a:t> </a:t>
            </a:r>
            <a:r>
              <a:rPr lang="en-GB" b="1" dirty="0" err="1">
                <a:latin typeface="Amasis MT Pro Light" panose="02040304050005020304" pitchFamily="18" charset="0"/>
              </a:rPr>
              <a:t>zajednica</a:t>
            </a:r>
            <a:r>
              <a:rPr lang="hr-HR" b="1" dirty="0">
                <a:latin typeface="Amasis MT Pro Light" panose="02040304050005020304" pitchFamily="18" charset="0"/>
              </a:rPr>
              <a:t> i njihovo prihvaćnje</a:t>
            </a:r>
            <a:endParaRPr lang="en-GB" b="1" dirty="0">
              <a:latin typeface="Amasis MT Pro Light" panose="02040304050005020304" pitchFamily="18" charset="0"/>
            </a:endParaRPr>
          </a:p>
          <a:p>
            <a:endParaRPr lang="en-GB" b="1" dirty="0">
              <a:latin typeface="Amasis MT Pro Light" panose="02040304050005020304" pitchFamily="18" charset="0"/>
            </a:endParaRPr>
          </a:p>
          <a:p>
            <a:r>
              <a:rPr lang="en-GB" b="1" dirty="0" err="1">
                <a:latin typeface="Amasis MT Pro Light" panose="02040304050005020304" pitchFamily="18" charset="0"/>
              </a:rPr>
              <a:t>Posti</a:t>
            </a:r>
            <a:r>
              <a:rPr lang="hr-HR" b="1" dirty="0">
                <a:latin typeface="Amasis MT Pro Light" panose="02040304050005020304" pitchFamily="18" charset="0"/>
              </a:rPr>
              <a:t>ć</a:t>
            </a:r>
            <a:r>
              <a:rPr lang="en-GB" b="1" dirty="0" err="1">
                <a:latin typeface="Amasis MT Pro Light" panose="02040304050005020304" pitchFamily="18" charset="0"/>
              </a:rPr>
              <a:t>i</a:t>
            </a:r>
            <a:r>
              <a:rPr lang="en-GB" b="1" dirty="0">
                <a:latin typeface="Amasis MT Pro Light" panose="02040304050005020304" pitchFamily="18" charset="0"/>
              </a:rPr>
              <a:t> </a:t>
            </a:r>
            <a:r>
              <a:rPr lang="en-GB" b="1" dirty="0" err="1">
                <a:latin typeface="Amasis MT Pro Light" panose="02040304050005020304" pitchFamily="18" charset="0"/>
              </a:rPr>
              <a:t>promjenu</a:t>
            </a:r>
            <a:r>
              <a:rPr lang="en-GB" b="1" dirty="0">
                <a:latin typeface="Amasis MT Pro Light" panose="02040304050005020304" pitchFamily="18" charset="0"/>
              </a:rPr>
              <a:t> pred</a:t>
            </a:r>
            <a:r>
              <a:rPr lang="hr-HR" b="1" dirty="0">
                <a:latin typeface="Amasis MT Pro Light" panose="02040304050005020304" pitchFamily="18" charset="0"/>
              </a:rPr>
              <a:t>odžbi</a:t>
            </a:r>
            <a:r>
              <a:rPr lang="en-GB" b="1" dirty="0">
                <a:latin typeface="Amasis MT Pro Light" panose="02040304050005020304" pitchFamily="18" charset="0"/>
              </a:rPr>
              <a:t> </a:t>
            </a:r>
            <a:r>
              <a:rPr lang="hr-HR" b="1" dirty="0">
                <a:latin typeface="Amasis MT Pro Light" panose="02040304050005020304" pitchFamily="18" charset="0"/>
              </a:rPr>
              <a:t>i</a:t>
            </a:r>
            <a:r>
              <a:rPr lang="en-GB" b="1" dirty="0">
                <a:latin typeface="Amasis MT Pro Light" panose="02040304050005020304" pitchFamily="18" charset="0"/>
              </a:rPr>
              <a:t> </a:t>
            </a:r>
            <a:r>
              <a:rPr lang="en-GB" b="1" dirty="0" err="1">
                <a:latin typeface="Amasis MT Pro Light" panose="02040304050005020304" pitchFamily="18" charset="0"/>
              </a:rPr>
              <a:t>na</a:t>
            </a:r>
            <a:r>
              <a:rPr lang="hr-HR" b="1" dirty="0">
                <a:latin typeface="Amasis MT Pro Light" panose="02040304050005020304" pitchFamily="18" charset="0"/>
              </a:rPr>
              <a:t>dići</a:t>
            </a:r>
            <a:r>
              <a:rPr lang="en-GB" b="1" dirty="0">
                <a:latin typeface="Amasis MT Pro Light" panose="02040304050005020304" pitchFamily="18" charset="0"/>
              </a:rPr>
              <a:t> </a:t>
            </a:r>
            <a:r>
              <a:rPr lang="en-GB" b="1" dirty="0" err="1">
                <a:latin typeface="Amasis MT Pro Light" panose="02040304050005020304" pitchFamily="18" charset="0"/>
              </a:rPr>
              <a:t>predrasud</a:t>
            </a:r>
            <a:r>
              <a:rPr lang="hr-HR" b="1" dirty="0">
                <a:latin typeface="Amasis MT Pro Light" panose="02040304050005020304" pitchFamily="18" charset="0"/>
              </a:rPr>
              <a:t>e</a:t>
            </a:r>
            <a:r>
              <a:rPr lang="en-GB" b="1" dirty="0">
                <a:latin typeface="Amasis MT Pro Light" panose="02040304050005020304" pitchFamily="18" charset="0"/>
              </a:rPr>
              <a:t> u </a:t>
            </a:r>
            <a:r>
              <a:rPr lang="en-GB" b="1" dirty="0" err="1">
                <a:latin typeface="Amasis MT Pro Light" panose="02040304050005020304" pitchFamily="18" charset="0"/>
              </a:rPr>
              <a:t>odnosu</a:t>
            </a:r>
            <a:r>
              <a:rPr lang="en-GB" b="1" dirty="0">
                <a:latin typeface="Amasis MT Pro Light" panose="02040304050005020304" pitchFamily="18" charset="0"/>
              </a:rPr>
              <a:t> </a:t>
            </a:r>
            <a:r>
              <a:rPr lang="en-GB" b="1" dirty="0" err="1">
                <a:latin typeface="Amasis MT Pro Light" panose="02040304050005020304" pitchFamily="18" charset="0"/>
              </a:rPr>
              <a:t>na</a:t>
            </a:r>
            <a:r>
              <a:rPr lang="en-GB" b="1" dirty="0">
                <a:latin typeface="Amasis MT Pro Light" panose="02040304050005020304" pitchFamily="18" charset="0"/>
              </a:rPr>
              <a:t> </a:t>
            </a:r>
            <a:r>
              <a:rPr lang="en-GB" b="1" dirty="0" err="1">
                <a:latin typeface="Amasis MT Pro Light" panose="02040304050005020304" pitchFamily="18" charset="0"/>
              </a:rPr>
              <a:t>stanje</a:t>
            </a:r>
            <a:r>
              <a:rPr lang="en-GB" b="1" dirty="0">
                <a:latin typeface="Amasis MT Pro Light" panose="02040304050005020304" pitchFamily="18" charset="0"/>
              </a:rPr>
              <a:t> </a:t>
            </a:r>
            <a:r>
              <a:rPr lang="en-GB" b="1" dirty="0" err="1">
                <a:latin typeface="Amasis MT Pro Light" panose="02040304050005020304" pitchFamily="18" charset="0"/>
              </a:rPr>
              <a:t>invaliditeta</a:t>
            </a:r>
            <a:r>
              <a:rPr lang="en-GB" b="1" dirty="0">
                <a:latin typeface="Amasis MT Pro Light" panose="02040304050005020304" pitchFamily="18" charset="0"/>
              </a:rPr>
              <a:t> </a:t>
            </a:r>
            <a:r>
              <a:rPr lang="en-GB" b="1" dirty="0" err="1">
                <a:latin typeface="Amasis MT Pro Light" panose="02040304050005020304" pitchFamily="18" charset="0"/>
              </a:rPr>
              <a:t>i</a:t>
            </a:r>
            <a:r>
              <a:rPr lang="en-GB" b="1" dirty="0">
                <a:latin typeface="Amasis MT Pro Light" panose="02040304050005020304" pitchFamily="18" charset="0"/>
              </a:rPr>
              <a:t> </a:t>
            </a:r>
            <a:r>
              <a:rPr lang="en-GB" b="1" dirty="0" err="1">
                <a:latin typeface="Amasis MT Pro Light" panose="02040304050005020304" pitchFamily="18" charset="0"/>
              </a:rPr>
              <a:t>samu</a:t>
            </a:r>
            <a:r>
              <a:rPr lang="en-GB" b="1" dirty="0">
                <a:latin typeface="Amasis MT Pro Light" panose="02040304050005020304" pitchFamily="18" charset="0"/>
              </a:rPr>
              <a:t> </a:t>
            </a:r>
            <a:r>
              <a:rPr lang="en-GB" b="1" dirty="0" err="1">
                <a:latin typeface="Amasis MT Pro Light" panose="02040304050005020304" pitchFamily="18" charset="0"/>
              </a:rPr>
              <a:t>osobu</a:t>
            </a:r>
            <a:r>
              <a:rPr lang="en-GB" b="1" dirty="0">
                <a:latin typeface="Amasis MT Pro Light" panose="02040304050005020304" pitchFamily="18" charset="0"/>
              </a:rPr>
              <a:t> s </a:t>
            </a:r>
            <a:r>
              <a:rPr lang="en-GB" b="1" dirty="0" err="1">
                <a:latin typeface="Amasis MT Pro Light" panose="02040304050005020304" pitchFamily="18" charset="0"/>
              </a:rPr>
              <a:t>invaliditetom</a:t>
            </a:r>
            <a:r>
              <a:rPr lang="en-GB" b="1" dirty="0">
                <a:latin typeface="Amasis MT Pro Light" panose="02040304050005020304" pitchFamily="18" charset="0"/>
              </a:rPr>
              <a:t> </a:t>
            </a:r>
          </a:p>
          <a:p>
            <a:endParaRPr lang="en-GB" b="1" dirty="0">
              <a:latin typeface="Amasis MT Pro Light" panose="020403040500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702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VeniceBeachVTI">
  <a:themeElements>
    <a:clrScheme name="AnalogousFromLightSeedLeftStep">
      <a:dk1>
        <a:srgbClr val="000000"/>
      </a:dk1>
      <a:lt1>
        <a:srgbClr val="FFFFFF"/>
      </a:lt1>
      <a:dk2>
        <a:srgbClr val="243241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Avenir 1">
      <a:majorFont>
        <a:latin typeface="Avenir Next LT Pro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niceBeachVTI" id="{69839BBA-F383-4FFD-B56A-E36ACE43E09D}" vid="{060D2740-A69C-444A-B833-E03D333ADD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585</Words>
  <Application>Microsoft Office PowerPoint</Application>
  <PresentationFormat>Široki zaslon</PresentationFormat>
  <Paragraphs>58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12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11</vt:i4>
      </vt:variant>
    </vt:vector>
  </HeadingPairs>
  <TitlesOfParts>
    <vt:vector size="25" baseType="lpstr">
      <vt:lpstr>Abadi</vt:lpstr>
      <vt:lpstr>Amasis MT Pro</vt:lpstr>
      <vt:lpstr>Amasis MT Pro Light</vt:lpstr>
      <vt:lpstr>Amasis MT Pro Medium</vt:lpstr>
      <vt:lpstr>Amazon Ember</vt:lpstr>
      <vt:lpstr>Aptos</vt:lpstr>
      <vt:lpstr>Aptos Display</vt:lpstr>
      <vt:lpstr>Arial</vt:lpstr>
      <vt:lpstr>Avenir Next LT Pro</vt:lpstr>
      <vt:lpstr>Avenir Next LT Pro Light</vt:lpstr>
      <vt:lpstr>Calibri</vt:lpstr>
      <vt:lpstr>Roboto</vt:lpstr>
      <vt:lpstr>Office Theme</vt:lpstr>
      <vt:lpstr>VeniceBeachVTI</vt:lpstr>
      <vt:lpstr>TEOLOGIJA INVALIDITETA osnovne smjernice i perspektive</vt:lpstr>
      <vt:lpstr> Invaliditet Unutar Teologije   - Teološki Promišljati O Invaliditetu  - Gledati Na Teologiju Iz Perspektive Iskustva Invaliditeta</vt:lpstr>
      <vt:lpstr>Teologija Invaliditeta </vt:lpstr>
      <vt:lpstr>PowerPoint prezentacija</vt:lpstr>
      <vt:lpstr>1. Teološko promišljanje o invaliditetu</vt:lpstr>
      <vt:lpstr>Gaudium et Spes 12, 14</vt:lpstr>
      <vt:lpstr>2.MENTALNE BARIJERE i PREDRASUDE</vt:lpstr>
      <vt:lpstr>Problem Kapitala(biološkog) Tijela </vt:lpstr>
      <vt:lpstr>3. INKLUZIJA = pripadanje &amp; prihvaćanje</vt:lpstr>
      <vt:lpstr>Crkveno Učiteljstvo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TEOLOGIJA INVALIDITETA osnovne smjernice i perspektive</dc:title>
  <dc:creator>Martina Vuk Grgić UNICATH</dc:creator>
  <cp:lastModifiedBy>profesor</cp:lastModifiedBy>
  <cp:revision>42</cp:revision>
  <dcterms:created xsi:type="dcterms:W3CDTF">2024-10-15T10:30:45Z</dcterms:created>
  <dcterms:modified xsi:type="dcterms:W3CDTF">2024-10-23T14:30:44Z</dcterms:modified>
</cp:coreProperties>
</file>