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300" r:id="rId4"/>
    <p:sldId id="459" r:id="rId5"/>
    <p:sldId id="460" r:id="rId6"/>
    <p:sldId id="259" r:id="rId7"/>
    <p:sldId id="457" r:id="rId8"/>
    <p:sldId id="314" r:id="rId9"/>
    <p:sldId id="320" r:id="rId10"/>
    <p:sldId id="1381" r:id="rId11"/>
    <p:sldId id="1382" r:id="rId12"/>
    <p:sldId id="1409" r:id="rId13"/>
    <p:sldId id="1402" r:id="rId14"/>
    <p:sldId id="266" r:id="rId15"/>
    <p:sldId id="309" r:id="rId16"/>
    <p:sldId id="372" r:id="rId17"/>
    <p:sldId id="1413" r:id="rId18"/>
    <p:sldId id="1404" r:id="rId19"/>
    <p:sldId id="1387" r:id="rId20"/>
    <p:sldId id="1385" r:id="rId21"/>
    <p:sldId id="1414" r:id="rId22"/>
    <p:sldId id="434" r:id="rId23"/>
    <p:sldId id="1416" r:id="rId24"/>
    <p:sldId id="1400" r:id="rId25"/>
    <p:sldId id="1390" r:id="rId26"/>
    <p:sldId id="31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32CFEF-78A6-4A9C-BFDC-D1235379B68F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A62FB5-C142-4BA1-AA0E-8DC1A120CDCE}">
      <dgm:prSet phldrT="[Tekst]"/>
      <dgm:spPr/>
      <dgm:t>
        <a:bodyPr/>
        <a:lstStyle/>
        <a:p>
          <a:r>
            <a:rPr lang="hr-HR" altLang="en-US" b="1" i="1" dirty="0">
              <a:solidFill>
                <a:schemeClr val="accent6">
                  <a:lumMod val="50000"/>
                </a:schemeClr>
              </a:solidFill>
            </a:rPr>
            <a:t>Učenici s posebnim odgojno-obrazovnim potrebama</a:t>
          </a:r>
        </a:p>
        <a:p>
          <a:r>
            <a:rPr lang="hr-HR" b="1" i="1" dirty="0">
              <a:solidFill>
                <a:schemeClr val="accent6">
                  <a:lumMod val="50000"/>
                </a:schemeClr>
              </a:solidFill>
            </a:rPr>
            <a:t>(Čl. 62)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9F94D140-FD57-4099-AC83-2E92D4475206}" type="parTrans" cxnId="{D3E9C999-7F4F-4D33-94B8-6FB0F867E753}">
      <dgm:prSet/>
      <dgm:spPr/>
      <dgm:t>
        <a:bodyPr/>
        <a:lstStyle/>
        <a:p>
          <a:endParaRPr lang="en-US"/>
        </a:p>
      </dgm:t>
    </dgm:pt>
    <dgm:pt modelId="{2C315767-56D8-4AA6-8B32-07C0FC00F7CF}" type="sibTrans" cxnId="{D3E9C999-7F4F-4D33-94B8-6FB0F867E753}">
      <dgm:prSet/>
      <dgm:spPr/>
      <dgm:t>
        <a:bodyPr/>
        <a:lstStyle/>
        <a:p>
          <a:endParaRPr lang="en-US"/>
        </a:p>
      </dgm:t>
    </dgm:pt>
    <dgm:pt modelId="{3DE1320C-04FE-4DB7-9532-08E7533215A4}">
      <dgm:prSet phldrT="[Tekst]"/>
      <dgm:spPr/>
      <dgm:t>
        <a:bodyPr/>
        <a:lstStyle/>
        <a:p>
          <a:r>
            <a:rPr lang="hr-HR" altLang="en-US" dirty="0">
              <a:solidFill>
                <a:srgbClr val="002060"/>
              </a:solidFill>
            </a:rPr>
            <a:t>učenici s teškoćama</a:t>
          </a:r>
          <a:endParaRPr lang="en-US" dirty="0">
            <a:solidFill>
              <a:srgbClr val="002060"/>
            </a:solidFill>
          </a:endParaRPr>
        </a:p>
      </dgm:t>
    </dgm:pt>
    <dgm:pt modelId="{730461F0-7B05-4A4C-BE65-6D8C119DDCAF}" type="parTrans" cxnId="{1EEAA6B6-A0AF-49C2-BC6E-270E025897BC}">
      <dgm:prSet/>
      <dgm:spPr/>
      <dgm:t>
        <a:bodyPr/>
        <a:lstStyle/>
        <a:p>
          <a:endParaRPr lang="en-US"/>
        </a:p>
      </dgm:t>
    </dgm:pt>
    <dgm:pt modelId="{BF9BDFAD-E28E-4008-9599-24ACC49029A7}" type="sibTrans" cxnId="{1EEAA6B6-A0AF-49C2-BC6E-270E025897BC}">
      <dgm:prSet/>
      <dgm:spPr/>
      <dgm:t>
        <a:bodyPr/>
        <a:lstStyle/>
        <a:p>
          <a:endParaRPr lang="en-US"/>
        </a:p>
      </dgm:t>
    </dgm:pt>
    <dgm:pt modelId="{A3E5FAA5-A230-4391-BEDE-E9F4C71CEB20}">
      <dgm:prSet phldrT="[Tekst]"/>
      <dgm:spPr/>
      <dgm:t>
        <a:bodyPr/>
        <a:lstStyle/>
        <a:p>
          <a:r>
            <a:rPr lang="hr-HR" altLang="en-US" dirty="0">
              <a:solidFill>
                <a:srgbClr val="FFFF00"/>
              </a:solidFill>
            </a:rPr>
            <a:t>daroviti učenici </a:t>
          </a:r>
          <a:endParaRPr lang="en-US" dirty="0">
            <a:solidFill>
              <a:srgbClr val="FFFF00"/>
            </a:solidFill>
          </a:endParaRPr>
        </a:p>
      </dgm:t>
    </dgm:pt>
    <dgm:pt modelId="{FAE1BD1F-80DD-4EF2-8BAB-98F4634DB92E}" type="parTrans" cxnId="{731A3B1D-1AB7-4757-A844-B1FC062F33B8}">
      <dgm:prSet/>
      <dgm:spPr/>
      <dgm:t>
        <a:bodyPr/>
        <a:lstStyle/>
        <a:p>
          <a:endParaRPr lang="en-US"/>
        </a:p>
      </dgm:t>
    </dgm:pt>
    <dgm:pt modelId="{57101534-1EA1-4053-8ECC-3A65A43A6261}" type="sibTrans" cxnId="{731A3B1D-1AB7-4757-A844-B1FC062F33B8}">
      <dgm:prSet/>
      <dgm:spPr/>
      <dgm:t>
        <a:bodyPr/>
        <a:lstStyle/>
        <a:p>
          <a:endParaRPr lang="en-US"/>
        </a:p>
      </dgm:t>
    </dgm:pt>
    <dgm:pt modelId="{64B50227-2C37-4743-B978-5349A2E89A82}" type="pres">
      <dgm:prSet presAssocID="{BF32CFEF-78A6-4A9C-BFDC-D1235379B68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3A4B172-F0ED-4C3C-A511-BFF0D1442BD6}" type="pres">
      <dgm:prSet presAssocID="{F2A62FB5-C142-4BA1-AA0E-8DC1A120CDCE}" presName="centerShape" presStyleLbl="node0" presStyleIdx="0" presStyleCnt="1" custScaleX="126164"/>
      <dgm:spPr/>
    </dgm:pt>
    <dgm:pt modelId="{E661E4BE-39B3-4ABE-B53F-BE237F6B20AA}" type="pres">
      <dgm:prSet presAssocID="{730461F0-7B05-4A4C-BE65-6D8C119DDCAF}" presName="parTrans" presStyleLbl="bgSibTrans2D1" presStyleIdx="0" presStyleCnt="2" custLinFactNeighborX="9508" custLinFactNeighborY="25719"/>
      <dgm:spPr/>
    </dgm:pt>
    <dgm:pt modelId="{9D7666B1-9E2B-4140-9D93-BC03877180ED}" type="pres">
      <dgm:prSet presAssocID="{3DE1320C-04FE-4DB7-9532-08E7533215A4}" presName="node" presStyleLbl="node1" presStyleIdx="0" presStyleCnt="2" custRadScaleRad="114632" custRadScaleInc="-3007">
        <dgm:presLayoutVars>
          <dgm:bulletEnabled val="1"/>
        </dgm:presLayoutVars>
      </dgm:prSet>
      <dgm:spPr/>
    </dgm:pt>
    <dgm:pt modelId="{489E46CA-756B-4ADD-94F8-EAAE00189983}" type="pres">
      <dgm:prSet presAssocID="{FAE1BD1F-80DD-4EF2-8BAB-98F4634DB92E}" presName="parTrans" presStyleLbl="bgSibTrans2D1" presStyleIdx="1" presStyleCnt="2" custLinFactNeighborX="-8693" custLinFactNeighborY="31564"/>
      <dgm:spPr/>
    </dgm:pt>
    <dgm:pt modelId="{94BC7A91-B552-4586-BC5F-0E7D459563EB}" type="pres">
      <dgm:prSet presAssocID="{A3E5FAA5-A230-4391-BEDE-E9F4C71CEB20}" presName="node" presStyleLbl="node1" presStyleIdx="1" presStyleCnt="2" custRadScaleRad="103790" custRadScaleInc="485">
        <dgm:presLayoutVars>
          <dgm:bulletEnabled val="1"/>
        </dgm:presLayoutVars>
      </dgm:prSet>
      <dgm:spPr/>
    </dgm:pt>
  </dgm:ptLst>
  <dgm:cxnLst>
    <dgm:cxn modelId="{731A3B1D-1AB7-4757-A844-B1FC062F33B8}" srcId="{F2A62FB5-C142-4BA1-AA0E-8DC1A120CDCE}" destId="{A3E5FAA5-A230-4391-BEDE-E9F4C71CEB20}" srcOrd="1" destOrd="0" parTransId="{FAE1BD1F-80DD-4EF2-8BAB-98F4634DB92E}" sibTransId="{57101534-1EA1-4053-8ECC-3A65A43A6261}"/>
    <dgm:cxn modelId="{52953456-2C40-4FAA-AACB-7897D2A27899}" type="presOf" srcId="{FAE1BD1F-80DD-4EF2-8BAB-98F4634DB92E}" destId="{489E46CA-756B-4ADD-94F8-EAAE00189983}" srcOrd="0" destOrd="0" presId="urn:microsoft.com/office/officeart/2005/8/layout/radial4"/>
    <dgm:cxn modelId="{D3E9C999-7F4F-4D33-94B8-6FB0F867E753}" srcId="{BF32CFEF-78A6-4A9C-BFDC-D1235379B68F}" destId="{F2A62FB5-C142-4BA1-AA0E-8DC1A120CDCE}" srcOrd="0" destOrd="0" parTransId="{9F94D140-FD57-4099-AC83-2E92D4475206}" sibTransId="{2C315767-56D8-4AA6-8B32-07C0FC00F7CF}"/>
    <dgm:cxn modelId="{1EEAA6B6-A0AF-49C2-BC6E-270E025897BC}" srcId="{F2A62FB5-C142-4BA1-AA0E-8DC1A120CDCE}" destId="{3DE1320C-04FE-4DB7-9532-08E7533215A4}" srcOrd="0" destOrd="0" parTransId="{730461F0-7B05-4A4C-BE65-6D8C119DDCAF}" sibTransId="{BF9BDFAD-E28E-4008-9599-24ACC49029A7}"/>
    <dgm:cxn modelId="{1A28B0B7-460B-4949-8FC5-01F03FF0718E}" type="presOf" srcId="{730461F0-7B05-4A4C-BE65-6D8C119DDCAF}" destId="{E661E4BE-39B3-4ABE-B53F-BE237F6B20AA}" srcOrd="0" destOrd="0" presId="urn:microsoft.com/office/officeart/2005/8/layout/radial4"/>
    <dgm:cxn modelId="{ED0745B8-A53F-422B-897A-FD4A3AFD7D3A}" type="presOf" srcId="{BF32CFEF-78A6-4A9C-BFDC-D1235379B68F}" destId="{64B50227-2C37-4743-B978-5349A2E89A82}" srcOrd="0" destOrd="0" presId="urn:microsoft.com/office/officeart/2005/8/layout/radial4"/>
    <dgm:cxn modelId="{09D8B0C0-58A0-44BC-89F8-7638F6D18B11}" type="presOf" srcId="{F2A62FB5-C142-4BA1-AA0E-8DC1A120CDCE}" destId="{B3A4B172-F0ED-4C3C-A511-BFF0D1442BD6}" srcOrd="0" destOrd="0" presId="urn:microsoft.com/office/officeart/2005/8/layout/radial4"/>
    <dgm:cxn modelId="{BBBC8AD4-8DBD-436E-8885-848F1EB681AB}" type="presOf" srcId="{A3E5FAA5-A230-4391-BEDE-E9F4C71CEB20}" destId="{94BC7A91-B552-4586-BC5F-0E7D459563EB}" srcOrd="0" destOrd="0" presId="urn:microsoft.com/office/officeart/2005/8/layout/radial4"/>
    <dgm:cxn modelId="{B758EBD9-5A9F-4A63-898A-EA56870E3E31}" type="presOf" srcId="{3DE1320C-04FE-4DB7-9532-08E7533215A4}" destId="{9D7666B1-9E2B-4140-9D93-BC03877180ED}" srcOrd="0" destOrd="0" presId="urn:microsoft.com/office/officeart/2005/8/layout/radial4"/>
    <dgm:cxn modelId="{84467592-099E-4C40-8FD1-655804A41C12}" type="presParOf" srcId="{64B50227-2C37-4743-B978-5349A2E89A82}" destId="{B3A4B172-F0ED-4C3C-A511-BFF0D1442BD6}" srcOrd="0" destOrd="0" presId="urn:microsoft.com/office/officeart/2005/8/layout/radial4"/>
    <dgm:cxn modelId="{1D0C5443-CBA8-46B9-AB14-9DE9193D3805}" type="presParOf" srcId="{64B50227-2C37-4743-B978-5349A2E89A82}" destId="{E661E4BE-39B3-4ABE-B53F-BE237F6B20AA}" srcOrd="1" destOrd="0" presId="urn:microsoft.com/office/officeart/2005/8/layout/radial4"/>
    <dgm:cxn modelId="{7CD2DB89-3DD8-4A97-8C92-6FD143A1EBC7}" type="presParOf" srcId="{64B50227-2C37-4743-B978-5349A2E89A82}" destId="{9D7666B1-9E2B-4140-9D93-BC03877180ED}" srcOrd="2" destOrd="0" presId="urn:microsoft.com/office/officeart/2005/8/layout/radial4"/>
    <dgm:cxn modelId="{E1478B65-68C1-4246-ADF2-83618D147453}" type="presParOf" srcId="{64B50227-2C37-4743-B978-5349A2E89A82}" destId="{489E46CA-756B-4ADD-94F8-EAAE00189983}" srcOrd="3" destOrd="0" presId="urn:microsoft.com/office/officeart/2005/8/layout/radial4"/>
    <dgm:cxn modelId="{31A5E779-9EE8-41F2-9F03-C2E99EF7FC75}" type="presParOf" srcId="{64B50227-2C37-4743-B978-5349A2E89A82}" destId="{94BC7A91-B552-4586-BC5F-0E7D459563EB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D216BE-FCBB-467E-B063-279B66D9AF6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r-HR"/>
        </a:p>
      </dgm:t>
    </dgm:pt>
    <dgm:pt modelId="{E57B23DF-AF32-4BC1-B7DC-7D7BB0EAC20E}">
      <dgm:prSet custT="1"/>
      <dgm:spPr/>
      <dgm:t>
        <a:bodyPr/>
        <a:lstStyle/>
        <a:p>
          <a:r>
            <a:rPr lang="hr-HR" sz="2800" dirty="0"/>
            <a:t>* R</a:t>
          </a:r>
          <a:r>
            <a:rPr lang="en-US" sz="2800" dirty="0" err="1"/>
            <a:t>azličiti</a:t>
          </a:r>
          <a:r>
            <a:rPr lang="en-US" sz="2800" dirty="0"/>
            <a:t> u </a:t>
          </a:r>
          <a:r>
            <a:rPr lang="en-US" sz="2800" dirty="0" err="1"/>
            <a:t>mogućnostima</a:t>
          </a:r>
          <a:r>
            <a:rPr lang="en-US" sz="2800" dirty="0"/>
            <a:t>, </a:t>
          </a:r>
          <a:r>
            <a:rPr lang="en-US" sz="2800" dirty="0" err="1"/>
            <a:t>isti</a:t>
          </a:r>
          <a:r>
            <a:rPr lang="en-US" sz="2800" dirty="0"/>
            <a:t> </a:t>
          </a:r>
          <a:r>
            <a:rPr lang="en-US" sz="2800" dirty="0" err="1"/>
            <a:t>smo</a:t>
          </a:r>
          <a:r>
            <a:rPr lang="en-US" sz="2800" dirty="0"/>
            <a:t> u </a:t>
          </a:r>
          <a:r>
            <a:rPr lang="en-US" sz="2800" dirty="0" err="1"/>
            <a:t>svojoj</a:t>
          </a:r>
          <a:r>
            <a:rPr lang="en-US" sz="2800" dirty="0"/>
            <a:t> </a:t>
          </a:r>
          <a:r>
            <a:rPr lang="en-US" sz="2800" dirty="0" err="1"/>
            <a:t>ljudskoj</a:t>
          </a:r>
          <a:r>
            <a:rPr lang="en-US" sz="2800" dirty="0"/>
            <a:t> </a:t>
          </a:r>
          <a:r>
            <a:rPr lang="en-US" sz="2800" dirty="0" err="1"/>
            <a:t>vrijednosti</a:t>
          </a:r>
          <a:r>
            <a:rPr lang="en-US" sz="2800" dirty="0"/>
            <a:t> i </a:t>
          </a:r>
          <a:r>
            <a:rPr lang="en-US" sz="2800" dirty="0" err="1"/>
            <a:t>pravima</a:t>
          </a:r>
          <a:endParaRPr lang="en-US" sz="2800" dirty="0"/>
        </a:p>
      </dgm:t>
    </dgm:pt>
    <dgm:pt modelId="{DCD747EC-3C9A-44F7-8396-C24B6207BAE5}" type="parTrans" cxnId="{7921A426-32F0-42CE-966A-C0EE99A9B6AD}">
      <dgm:prSet/>
      <dgm:spPr/>
      <dgm:t>
        <a:bodyPr/>
        <a:lstStyle/>
        <a:p>
          <a:endParaRPr lang="hr-HR" sz="2800"/>
        </a:p>
      </dgm:t>
    </dgm:pt>
    <dgm:pt modelId="{E222D2D1-5722-49E5-9189-261499F48512}" type="sibTrans" cxnId="{7921A426-32F0-42CE-966A-C0EE99A9B6AD}">
      <dgm:prSet/>
      <dgm:spPr/>
      <dgm:t>
        <a:bodyPr/>
        <a:lstStyle/>
        <a:p>
          <a:endParaRPr lang="hr-HR" sz="2800"/>
        </a:p>
      </dgm:t>
    </dgm:pt>
    <dgm:pt modelId="{2A5FDD7C-65AA-4AF6-B603-4B0C9C2FF018}">
      <dgm:prSet custT="1"/>
      <dgm:spPr/>
      <dgm:t>
        <a:bodyPr/>
        <a:lstStyle/>
        <a:p>
          <a:r>
            <a:rPr lang="hr-HR" sz="2800" dirty="0"/>
            <a:t>* Različitost djece/učenika upućuje na potrebu planiranja i realizacije </a:t>
          </a:r>
          <a:r>
            <a:rPr lang="hr-HR" sz="2800" dirty="0" err="1"/>
            <a:t>inkluzivne</a:t>
          </a:r>
          <a:r>
            <a:rPr lang="hr-HR" sz="2800" dirty="0"/>
            <a:t> nastave temeljem </a:t>
          </a:r>
          <a:r>
            <a:rPr lang="hr-HR" sz="2800" dirty="0">
              <a:solidFill>
                <a:schemeClr val="tx1"/>
              </a:solidFill>
              <a:highlight>
                <a:srgbClr val="FFFF00"/>
              </a:highlight>
            </a:rPr>
            <a:t>načela univerzalnog dizajna </a:t>
          </a:r>
          <a:r>
            <a:rPr lang="hr-HR" sz="2800" dirty="0"/>
            <a:t>učenja i poučavanja</a:t>
          </a:r>
          <a:endParaRPr lang="en-US" sz="2800" dirty="0"/>
        </a:p>
      </dgm:t>
    </dgm:pt>
    <dgm:pt modelId="{D7F08FD9-8784-49E9-849B-EB4799C59F7A}" type="parTrans" cxnId="{776B1A3B-60AB-4C4D-A282-64CD930EA049}">
      <dgm:prSet/>
      <dgm:spPr/>
      <dgm:t>
        <a:bodyPr/>
        <a:lstStyle/>
        <a:p>
          <a:endParaRPr lang="hr-HR" sz="2800"/>
        </a:p>
      </dgm:t>
    </dgm:pt>
    <dgm:pt modelId="{AEACA522-FB73-4C76-BC0E-06A592BBAA44}" type="sibTrans" cxnId="{776B1A3B-60AB-4C4D-A282-64CD930EA049}">
      <dgm:prSet/>
      <dgm:spPr/>
      <dgm:t>
        <a:bodyPr/>
        <a:lstStyle/>
        <a:p>
          <a:endParaRPr lang="hr-HR" sz="2800"/>
        </a:p>
      </dgm:t>
    </dgm:pt>
    <dgm:pt modelId="{D4FD23BD-38B7-4C9E-B848-1D9654D99020}" type="pres">
      <dgm:prSet presAssocID="{C9D216BE-FCBB-467E-B063-279B66D9AF68}" presName="linear" presStyleCnt="0">
        <dgm:presLayoutVars>
          <dgm:animLvl val="lvl"/>
          <dgm:resizeHandles val="exact"/>
        </dgm:presLayoutVars>
      </dgm:prSet>
      <dgm:spPr/>
    </dgm:pt>
    <dgm:pt modelId="{F1A5DC76-7ECA-49B0-95D0-94F3B188DC42}" type="pres">
      <dgm:prSet presAssocID="{E57B23DF-AF32-4BC1-B7DC-7D7BB0EAC20E}" presName="parentText" presStyleLbl="node1" presStyleIdx="0" presStyleCnt="2" custScaleX="81396">
        <dgm:presLayoutVars>
          <dgm:chMax val="0"/>
          <dgm:bulletEnabled val="1"/>
        </dgm:presLayoutVars>
      </dgm:prSet>
      <dgm:spPr/>
    </dgm:pt>
    <dgm:pt modelId="{3FADA3DD-8CD6-47B5-BE3F-CF807B8F606D}" type="pres">
      <dgm:prSet presAssocID="{E222D2D1-5722-49E5-9189-261499F48512}" presName="spacer" presStyleCnt="0"/>
      <dgm:spPr/>
    </dgm:pt>
    <dgm:pt modelId="{8A1194DC-6299-48C5-AAA7-1CA1C27725EC}" type="pres">
      <dgm:prSet presAssocID="{2A5FDD7C-65AA-4AF6-B603-4B0C9C2FF01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921A426-32F0-42CE-966A-C0EE99A9B6AD}" srcId="{C9D216BE-FCBB-467E-B063-279B66D9AF68}" destId="{E57B23DF-AF32-4BC1-B7DC-7D7BB0EAC20E}" srcOrd="0" destOrd="0" parTransId="{DCD747EC-3C9A-44F7-8396-C24B6207BAE5}" sibTransId="{E222D2D1-5722-49E5-9189-261499F48512}"/>
    <dgm:cxn modelId="{776B1A3B-60AB-4C4D-A282-64CD930EA049}" srcId="{C9D216BE-FCBB-467E-B063-279B66D9AF68}" destId="{2A5FDD7C-65AA-4AF6-B603-4B0C9C2FF018}" srcOrd="1" destOrd="0" parTransId="{D7F08FD9-8784-49E9-849B-EB4799C59F7A}" sibTransId="{AEACA522-FB73-4C76-BC0E-06A592BBAA44}"/>
    <dgm:cxn modelId="{469E055F-4CFA-4F58-B4FB-5D2D5411D644}" type="presOf" srcId="{E57B23DF-AF32-4BC1-B7DC-7D7BB0EAC20E}" destId="{F1A5DC76-7ECA-49B0-95D0-94F3B188DC42}" srcOrd="0" destOrd="0" presId="urn:microsoft.com/office/officeart/2005/8/layout/vList2"/>
    <dgm:cxn modelId="{9E5DDD8A-917C-4EF4-8F7D-55A77FBC1B92}" type="presOf" srcId="{2A5FDD7C-65AA-4AF6-B603-4B0C9C2FF018}" destId="{8A1194DC-6299-48C5-AAA7-1CA1C27725EC}" srcOrd="0" destOrd="0" presId="urn:microsoft.com/office/officeart/2005/8/layout/vList2"/>
    <dgm:cxn modelId="{5FDA16B3-4192-4218-A8A2-F2CF5A1B4822}" type="presOf" srcId="{C9D216BE-FCBB-467E-B063-279B66D9AF68}" destId="{D4FD23BD-38B7-4C9E-B848-1D9654D99020}" srcOrd="0" destOrd="0" presId="urn:microsoft.com/office/officeart/2005/8/layout/vList2"/>
    <dgm:cxn modelId="{306E0905-8F68-4A52-B032-6F383D731BFE}" type="presParOf" srcId="{D4FD23BD-38B7-4C9E-B848-1D9654D99020}" destId="{F1A5DC76-7ECA-49B0-95D0-94F3B188DC42}" srcOrd="0" destOrd="0" presId="urn:microsoft.com/office/officeart/2005/8/layout/vList2"/>
    <dgm:cxn modelId="{7E813C3D-7CC0-40C3-AE8A-89C446A0EBF6}" type="presParOf" srcId="{D4FD23BD-38B7-4C9E-B848-1D9654D99020}" destId="{3FADA3DD-8CD6-47B5-BE3F-CF807B8F606D}" srcOrd="1" destOrd="0" presId="urn:microsoft.com/office/officeart/2005/8/layout/vList2"/>
    <dgm:cxn modelId="{B73D89DF-A7CA-4184-8DD3-B63171296488}" type="presParOf" srcId="{D4FD23BD-38B7-4C9E-B848-1D9654D99020}" destId="{8A1194DC-6299-48C5-AAA7-1CA1C27725E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3C16B1-F988-4D3A-A862-A16344BED8A5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E610544-E2A8-4441-BE28-E6AD821FEFD3}">
      <dgm:prSet custT="1"/>
      <dgm:spPr/>
      <dgm:t>
        <a:bodyPr/>
        <a:lstStyle/>
        <a:p>
          <a:r>
            <a:rPr lang="hr-HR" sz="2400" dirty="0">
              <a:solidFill>
                <a:srgbClr val="002060"/>
              </a:solidFill>
            </a:rPr>
            <a:t>Percepcija</a:t>
          </a:r>
          <a:r>
            <a:rPr lang="hr-HR" sz="2000" dirty="0">
              <a:solidFill>
                <a:srgbClr val="002060"/>
              </a:solidFill>
            </a:rPr>
            <a:t> </a:t>
          </a:r>
        </a:p>
        <a:p>
          <a:r>
            <a:rPr lang="hr-HR" sz="2000" dirty="0">
              <a:solidFill>
                <a:srgbClr val="002060"/>
              </a:solidFill>
            </a:rPr>
            <a:t>(auditivna, vizualna, taktilna, </a:t>
          </a:r>
          <a:r>
            <a:rPr lang="hr-HR" sz="2000" dirty="0" err="1">
              <a:solidFill>
                <a:srgbClr val="002060"/>
              </a:solidFill>
            </a:rPr>
            <a:t>olfaktorna</a:t>
          </a:r>
          <a:r>
            <a:rPr lang="hr-HR" sz="2000" dirty="0">
              <a:solidFill>
                <a:srgbClr val="002060"/>
              </a:solidFill>
            </a:rPr>
            <a:t>, </a:t>
          </a:r>
          <a:r>
            <a:rPr lang="hr-HR" sz="2000" dirty="0" err="1">
              <a:solidFill>
                <a:srgbClr val="002060"/>
              </a:solidFill>
            </a:rPr>
            <a:t>gestativna</a:t>
          </a:r>
          <a:r>
            <a:rPr lang="hr-HR" sz="2000" dirty="0">
              <a:solidFill>
                <a:srgbClr val="002060"/>
              </a:solidFill>
            </a:rPr>
            <a:t>, vestibularna, </a:t>
          </a:r>
          <a:r>
            <a:rPr lang="hr-HR" sz="2000" dirty="0" err="1">
              <a:solidFill>
                <a:srgbClr val="002060"/>
              </a:solidFill>
            </a:rPr>
            <a:t>kinestetska</a:t>
          </a:r>
          <a:r>
            <a:rPr lang="hr-HR" sz="2000" dirty="0">
              <a:solidFill>
                <a:srgbClr val="002060"/>
              </a:solidFill>
            </a:rPr>
            <a:t>)</a:t>
          </a:r>
          <a:endParaRPr lang="en-US" sz="2000" dirty="0">
            <a:solidFill>
              <a:srgbClr val="002060"/>
            </a:solidFill>
          </a:endParaRPr>
        </a:p>
      </dgm:t>
    </dgm:pt>
    <dgm:pt modelId="{5CB23072-ECF6-4326-94E8-014867859266}" type="parTrans" cxnId="{1B79C9F4-540B-4692-BA9D-2F932495CED5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D3650E58-DFF1-4D26-9CE2-1C2F81226D34}" type="sibTrans" cxnId="{1B79C9F4-540B-4692-BA9D-2F932495CED5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2498D0D2-977B-4543-9DF3-5E2CE03B115E}">
      <dgm:prSet custT="1"/>
      <dgm:spPr/>
      <dgm:t>
        <a:bodyPr/>
        <a:lstStyle/>
        <a:p>
          <a:r>
            <a:rPr lang="hr-HR" sz="2000" dirty="0">
              <a:solidFill>
                <a:srgbClr val="002060"/>
              </a:solidFill>
            </a:rPr>
            <a:t>Zapamćivanje i pamćenje</a:t>
          </a:r>
          <a:endParaRPr lang="en-US" sz="2000" dirty="0">
            <a:solidFill>
              <a:srgbClr val="002060"/>
            </a:solidFill>
          </a:endParaRPr>
        </a:p>
      </dgm:t>
    </dgm:pt>
    <dgm:pt modelId="{F281BD57-E0A8-44B8-8A8B-BBA756A5A89D}" type="parTrans" cxnId="{D2BD844D-6133-4B5A-908F-A2F5408970A5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FAC5A2BA-15AF-4747-9AD8-BB7F50C36DBD}" type="sibTrans" cxnId="{D2BD844D-6133-4B5A-908F-A2F5408970A5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AA6351A1-F88E-45F5-A4E0-0AAFC35D71A2}">
      <dgm:prSet custT="1"/>
      <dgm:spPr/>
      <dgm:t>
        <a:bodyPr/>
        <a:lstStyle/>
        <a:p>
          <a:r>
            <a:rPr lang="hr-HR" sz="2400" dirty="0">
              <a:solidFill>
                <a:srgbClr val="002060"/>
              </a:solidFill>
            </a:rPr>
            <a:t>Pažnja</a:t>
          </a:r>
          <a:endParaRPr lang="en-US" sz="2400" dirty="0">
            <a:solidFill>
              <a:srgbClr val="002060"/>
            </a:solidFill>
          </a:endParaRPr>
        </a:p>
      </dgm:t>
    </dgm:pt>
    <dgm:pt modelId="{BF75133B-36AA-46F7-8632-F91B6A4545BA}" type="parTrans" cxnId="{19A0DC99-6FF8-4A28-AFD0-6CD16A2DE560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173FA84D-5A1F-4391-897C-8EE97105B601}" type="sibTrans" cxnId="{19A0DC99-6FF8-4A28-AFD0-6CD16A2DE560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96064651-5722-45E6-B297-31A180A4C676}">
      <dgm:prSet custT="1"/>
      <dgm:spPr/>
      <dgm:t>
        <a:bodyPr/>
        <a:lstStyle/>
        <a:p>
          <a:r>
            <a:rPr lang="hr-HR" sz="2400" dirty="0">
              <a:solidFill>
                <a:srgbClr val="002060"/>
              </a:solidFill>
            </a:rPr>
            <a:t>Mišljenje</a:t>
          </a:r>
          <a:endParaRPr lang="en-US" sz="2400" dirty="0">
            <a:solidFill>
              <a:srgbClr val="002060"/>
            </a:solidFill>
          </a:endParaRPr>
        </a:p>
      </dgm:t>
    </dgm:pt>
    <dgm:pt modelId="{E9C82976-CB13-48F1-97E3-413D29CD47C0}" type="parTrans" cxnId="{EF560C86-F251-41DD-9B81-D1CCCAAE6D03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0BB67DEB-72E9-41DB-A0C2-7FFE420E310B}" type="sibTrans" cxnId="{EF560C86-F251-41DD-9B81-D1CCCAAE6D03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2813384C-8729-4BD1-8FCC-9D182E8C494A}">
      <dgm:prSet custT="1"/>
      <dgm:spPr/>
      <dgm:t>
        <a:bodyPr/>
        <a:lstStyle/>
        <a:p>
          <a:r>
            <a:rPr lang="hr-HR" sz="2400" dirty="0">
              <a:solidFill>
                <a:srgbClr val="002060"/>
              </a:solidFill>
            </a:rPr>
            <a:t>Recepcija i ekspresija</a:t>
          </a:r>
        </a:p>
        <a:p>
          <a:r>
            <a:rPr lang="hr-HR" sz="2400" dirty="0">
              <a:solidFill>
                <a:srgbClr val="002060"/>
              </a:solidFill>
            </a:rPr>
            <a:t> </a:t>
          </a:r>
          <a:r>
            <a:rPr lang="hr-HR" sz="1800" dirty="0">
              <a:solidFill>
                <a:srgbClr val="002060"/>
              </a:solidFill>
            </a:rPr>
            <a:t>(razumijevanje govorenih/</a:t>
          </a:r>
        </a:p>
        <a:p>
          <a:r>
            <a:rPr lang="hr-HR" sz="1800" dirty="0">
              <a:solidFill>
                <a:srgbClr val="002060"/>
              </a:solidFill>
            </a:rPr>
            <a:t>napisanih riječi i poremećaji govora)</a:t>
          </a:r>
          <a:endParaRPr lang="en-US" sz="1800" dirty="0">
            <a:solidFill>
              <a:srgbClr val="002060"/>
            </a:solidFill>
          </a:endParaRPr>
        </a:p>
      </dgm:t>
    </dgm:pt>
    <dgm:pt modelId="{88F94F14-7DE4-4ADF-8D90-B45D6F08772F}" type="parTrans" cxnId="{2532DF6D-0EB4-450E-B57E-8E00C0BDDAB8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93976A6D-B437-4EB0-96A3-B27DF8F5FF4B}" type="sibTrans" cxnId="{2532DF6D-0EB4-450E-B57E-8E00C0BDDAB8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AD097116-5FF2-4BB2-B1C3-753490C0AFD3}">
      <dgm:prSet custT="1"/>
      <dgm:spPr/>
      <dgm:t>
        <a:bodyPr/>
        <a:lstStyle/>
        <a:p>
          <a:r>
            <a:rPr lang="hr-HR" sz="2400" dirty="0">
              <a:solidFill>
                <a:srgbClr val="002060"/>
              </a:solidFill>
            </a:rPr>
            <a:t>Adaptivno ponašanje</a:t>
          </a:r>
        </a:p>
        <a:p>
          <a:r>
            <a:rPr lang="hr-HR" sz="2400" dirty="0">
              <a:solidFill>
                <a:srgbClr val="002060"/>
              </a:solidFill>
            </a:rPr>
            <a:t> </a:t>
          </a:r>
          <a:r>
            <a:rPr lang="hr-HR" sz="1800" dirty="0">
              <a:solidFill>
                <a:srgbClr val="002060"/>
              </a:solidFill>
            </a:rPr>
            <a:t>(teškoće primjene naučenih školskih sadržaja, </a:t>
          </a:r>
        </a:p>
        <a:p>
          <a:r>
            <a:rPr lang="hr-HR" sz="1800" dirty="0">
              <a:solidFill>
                <a:srgbClr val="002060"/>
              </a:solidFill>
            </a:rPr>
            <a:t>teškoće snalaženja u novim socijalnim situacijama)</a:t>
          </a:r>
          <a:endParaRPr lang="en-US" sz="1800" dirty="0">
            <a:solidFill>
              <a:srgbClr val="002060"/>
            </a:solidFill>
          </a:endParaRPr>
        </a:p>
      </dgm:t>
    </dgm:pt>
    <dgm:pt modelId="{31131201-35C5-4930-980F-B8D4201B531B}" type="parTrans" cxnId="{CB0CF932-58CC-4B36-86E1-58A39F117459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559979AA-3243-43E5-B5EC-9F268C855BE7}" type="sibTrans" cxnId="{CB0CF932-58CC-4B36-86E1-58A39F117459}">
      <dgm:prSet/>
      <dgm:spPr/>
      <dgm:t>
        <a:bodyPr/>
        <a:lstStyle/>
        <a:p>
          <a:endParaRPr lang="en-US" sz="1800">
            <a:solidFill>
              <a:srgbClr val="002060"/>
            </a:solidFill>
          </a:endParaRPr>
        </a:p>
      </dgm:t>
    </dgm:pt>
    <dgm:pt modelId="{5FE7591E-F21B-47F2-B4E4-9E94CD9DF702}" type="pres">
      <dgm:prSet presAssocID="{963C16B1-F988-4D3A-A862-A16344BED8A5}" presName="CompostProcess" presStyleCnt="0">
        <dgm:presLayoutVars>
          <dgm:dir/>
          <dgm:resizeHandles val="exact"/>
        </dgm:presLayoutVars>
      </dgm:prSet>
      <dgm:spPr/>
    </dgm:pt>
    <dgm:pt modelId="{0D441481-1A1C-4F50-A525-57D574FA87D9}" type="pres">
      <dgm:prSet presAssocID="{963C16B1-F988-4D3A-A862-A16344BED8A5}" presName="arrow" presStyleLbl="bgShp" presStyleIdx="0" presStyleCnt="1"/>
      <dgm:spPr/>
    </dgm:pt>
    <dgm:pt modelId="{B5879C86-5F8F-4E46-9B9A-052105BA50B2}" type="pres">
      <dgm:prSet presAssocID="{963C16B1-F988-4D3A-A862-A16344BED8A5}" presName="linearProcess" presStyleCnt="0"/>
      <dgm:spPr/>
    </dgm:pt>
    <dgm:pt modelId="{C1226974-6DAA-4820-9B84-ED6ADE5F3584}" type="pres">
      <dgm:prSet presAssocID="{6E610544-E2A8-4441-BE28-E6AD821FEFD3}" presName="textNode" presStyleLbl="node1" presStyleIdx="0" presStyleCnt="6" custScaleX="109895" custScaleY="186361" custLinFactNeighborX="25051">
        <dgm:presLayoutVars>
          <dgm:bulletEnabled val="1"/>
        </dgm:presLayoutVars>
      </dgm:prSet>
      <dgm:spPr/>
    </dgm:pt>
    <dgm:pt modelId="{9235E9A4-6003-47C1-82E4-630615C50078}" type="pres">
      <dgm:prSet presAssocID="{D3650E58-DFF1-4D26-9CE2-1C2F81226D34}" presName="sibTrans" presStyleCnt="0"/>
      <dgm:spPr/>
    </dgm:pt>
    <dgm:pt modelId="{CCFDBC36-C9EA-4A73-BB99-0C861F1967CA}" type="pres">
      <dgm:prSet presAssocID="{2498D0D2-977B-4543-9DF3-5E2CE03B115E}" presName="textNode" presStyleLbl="node1" presStyleIdx="1" presStyleCnt="6" custScaleX="115458" custScaleY="177676" custLinFactNeighborX="-16702" custLinFactNeighborY="-1946">
        <dgm:presLayoutVars>
          <dgm:bulletEnabled val="1"/>
        </dgm:presLayoutVars>
      </dgm:prSet>
      <dgm:spPr/>
    </dgm:pt>
    <dgm:pt modelId="{6CE80BA6-7EAF-4DC1-9314-751A8FC154C5}" type="pres">
      <dgm:prSet presAssocID="{FAC5A2BA-15AF-4747-9AD8-BB7F50C36DBD}" presName="sibTrans" presStyleCnt="0"/>
      <dgm:spPr/>
    </dgm:pt>
    <dgm:pt modelId="{B44380B6-42FC-4F5C-A4B7-D1AD81E0C1FD}" type="pres">
      <dgm:prSet presAssocID="{AA6351A1-F88E-45F5-A4E0-0AAFC35D71A2}" presName="textNode" presStyleLbl="node1" presStyleIdx="2" presStyleCnt="6" custScaleX="81415" custScaleY="170176" custLinFactNeighborX="-78185" custLinFactNeighborY="-1382">
        <dgm:presLayoutVars>
          <dgm:bulletEnabled val="1"/>
        </dgm:presLayoutVars>
      </dgm:prSet>
      <dgm:spPr/>
    </dgm:pt>
    <dgm:pt modelId="{C89B5AF2-4A22-4355-B3D2-D5161F308F69}" type="pres">
      <dgm:prSet presAssocID="{173FA84D-5A1F-4391-897C-8EE97105B601}" presName="sibTrans" presStyleCnt="0"/>
      <dgm:spPr/>
    </dgm:pt>
    <dgm:pt modelId="{A8852351-6E97-419A-BCC5-F2F253A066CE}" type="pres">
      <dgm:prSet presAssocID="{96064651-5722-45E6-B297-31A180A4C676}" presName="textNode" presStyleLbl="node1" presStyleIdx="3" presStyleCnt="6" custScaleX="98895" custScaleY="168258" custLinFactX="-10203" custLinFactNeighborX="-100000" custLinFactNeighborY="-2820">
        <dgm:presLayoutVars>
          <dgm:bulletEnabled val="1"/>
        </dgm:presLayoutVars>
      </dgm:prSet>
      <dgm:spPr/>
    </dgm:pt>
    <dgm:pt modelId="{0D7B1F7D-8C36-40CC-8639-4C65D44FFDE1}" type="pres">
      <dgm:prSet presAssocID="{0BB67DEB-72E9-41DB-A0C2-7FFE420E310B}" presName="sibTrans" presStyleCnt="0"/>
      <dgm:spPr/>
    </dgm:pt>
    <dgm:pt modelId="{1814F040-0722-4EBA-AAEF-C62289A7A2FC}" type="pres">
      <dgm:prSet presAssocID="{2813384C-8729-4BD1-8FCC-9D182E8C494A}" presName="textNode" presStyleLbl="node1" presStyleIdx="4" presStyleCnt="6" custScaleX="121761" custScaleY="166508" custLinFactX="-21174" custLinFactNeighborX="-100000" custLinFactNeighborY="-2257">
        <dgm:presLayoutVars>
          <dgm:bulletEnabled val="1"/>
        </dgm:presLayoutVars>
      </dgm:prSet>
      <dgm:spPr/>
    </dgm:pt>
    <dgm:pt modelId="{41328197-9762-4504-9E34-E6C0C098D20F}" type="pres">
      <dgm:prSet presAssocID="{93976A6D-B437-4EB0-96A3-B27DF8F5FF4B}" presName="sibTrans" presStyleCnt="0"/>
      <dgm:spPr/>
    </dgm:pt>
    <dgm:pt modelId="{16D15C8A-D70A-4E6A-8FB7-9A711D76E682}" type="pres">
      <dgm:prSet presAssocID="{AD097116-5FF2-4BB2-B1C3-753490C0AFD3}" presName="textNode" presStyleLbl="node1" presStyleIdx="5" presStyleCnt="6" custScaleX="142747" custScaleY="169811" custLinFactX="-26413" custLinFactNeighborX="-100000" custLinFactNeighborY="-451">
        <dgm:presLayoutVars>
          <dgm:bulletEnabled val="1"/>
        </dgm:presLayoutVars>
      </dgm:prSet>
      <dgm:spPr/>
    </dgm:pt>
  </dgm:ptLst>
  <dgm:cxnLst>
    <dgm:cxn modelId="{925D2F21-EF3A-4BD5-A8AB-2DE9CF2DFB5F}" type="presOf" srcId="{2498D0D2-977B-4543-9DF3-5E2CE03B115E}" destId="{CCFDBC36-C9EA-4A73-BB99-0C861F1967CA}" srcOrd="0" destOrd="0" presId="urn:microsoft.com/office/officeart/2005/8/layout/hProcess9"/>
    <dgm:cxn modelId="{CB0CF932-58CC-4B36-86E1-58A39F117459}" srcId="{963C16B1-F988-4D3A-A862-A16344BED8A5}" destId="{AD097116-5FF2-4BB2-B1C3-753490C0AFD3}" srcOrd="5" destOrd="0" parTransId="{31131201-35C5-4930-980F-B8D4201B531B}" sibTransId="{559979AA-3243-43E5-B5EC-9F268C855BE7}"/>
    <dgm:cxn modelId="{15CBC85D-BE1B-4DFA-B60B-1C4B25398AB9}" type="presOf" srcId="{AA6351A1-F88E-45F5-A4E0-0AAFC35D71A2}" destId="{B44380B6-42FC-4F5C-A4B7-D1AD81E0C1FD}" srcOrd="0" destOrd="0" presId="urn:microsoft.com/office/officeart/2005/8/layout/hProcess9"/>
    <dgm:cxn modelId="{5F619760-7178-4741-BB0D-3ED3B04C34EE}" type="presOf" srcId="{6E610544-E2A8-4441-BE28-E6AD821FEFD3}" destId="{C1226974-6DAA-4820-9B84-ED6ADE5F3584}" srcOrd="0" destOrd="0" presId="urn:microsoft.com/office/officeart/2005/8/layout/hProcess9"/>
    <dgm:cxn modelId="{D2BD844D-6133-4B5A-908F-A2F5408970A5}" srcId="{963C16B1-F988-4D3A-A862-A16344BED8A5}" destId="{2498D0D2-977B-4543-9DF3-5E2CE03B115E}" srcOrd="1" destOrd="0" parTransId="{F281BD57-E0A8-44B8-8A8B-BBA756A5A89D}" sibTransId="{FAC5A2BA-15AF-4747-9AD8-BB7F50C36DBD}"/>
    <dgm:cxn modelId="{2532DF6D-0EB4-450E-B57E-8E00C0BDDAB8}" srcId="{963C16B1-F988-4D3A-A862-A16344BED8A5}" destId="{2813384C-8729-4BD1-8FCC-9D182E8C494A}" srcOrd="4" destOrd="0" parTransId="{88F94F14-7DE4-4ADF-8D90-B45D6F08772F}" sibTransId="{93976A6D-B437-4EB0-96A3-B27DF8F5FF4B}"/>
    <dgm:cxn modelId="{6E718B4E-B812-4A78-B401-BB498862CF94}" type="presOf" srcId="{AD097116-5FF2-4BB2-B1C3-753490C0AFD3}" destId="{16D15C8A-D70A-4E6A-8FB7-9A711D76E682}" srcOrd="0" destOrd="0" presId="urn:microsoft.com/office/officeart/2005/8/layout/hProcess9"/>
    <dgm:cxn modelId="{4DB5A770-9BE7-4F63-861A-96E37F3C3A08}" type="presOf" srcId="{963C16B1-F988-4D3A-A862-A16344BED8A5}" destId="{5FE7591E-F21B-47F2-B4E4-9E94CD9DF702}" srcOrd="0" destOrd="0" presId="urn:microsoft.com/office/officeart/2005/8/layout/hProcess9"/>
    <dgm:cxn modelId="{105B4B72-F8CE-4C21-82C3-745EA24EBE8D}" type="presOf" srcId="{96064651-5722-45E6-B297-31A180A4C676}" destId="{A8852351-6E97-419A-BCC5-F2F253A066CE}" srcOrd="0" destOrd="0" presId="urn:microsoft.com/office/officeart/2005/8/layout/hProcess9"/>
    <dgm:cxn modelId="{EF560C86-F251-41DD-9B81-D1CCCAAE6D03}" srcId="{963C16B1-F988-4D3A-A862-A16344BED8A5}" destId="{96064651-5722-45E6-B297-31A180A4C676}" srcOrd="3" destOrd="0" parTransId="{E9C82976-CB13-48F1-97E3-413D29CD47C0}" sibTransId="{0BB67DEB-72E9-41DB-A0C2-7FFE420E310B}"/>
    <dgm:cxn modelId="{81E49A89-A7B3-4B06-A41B-C6CA9570F8B0}" type="presOf" srcId="{2813384C-8729-4BD1-8FCC-9D182E8C494A}" destId="{1814F040-0722-4EBA-AAEF-C62289A7A2FC}" srcOrd="0" destOrd="0" presId="urn:microsoft.com/office/officeart/2005/8/layout/hProcess9"/>
    <dgm:cxn modelId="{19A0DC99-6FF8-4A28-AFD0-6CD16A2DE560}" srcId="{963C16B1-F988-4D3A-A862-A16344BED8A5}" destId="{AA6351A1-F88E-45F5-A4E0-0AAFC35D71A2}" srcOrd="2" destOrd="0" parTransId="{BF75133B-36AA-46F7-8632-F91B6A4545BA}" sibTransId="{173FA84D-5A1F-4391-897C-8EE97105B601}"/>
    <dgm:cxn modelId="{1B79C9F4-540B-4692-BA9D-2F932495CED5}" srcId="{963C16B1-F988-4D3A-A862-A16344BED8A5}" destId="{6E610544-E2A8-4441-BE28-E6AD821FEFD3}" srcOrd="0" destOrd="0" parTransId="{5CB23072-ECF6-4326-94E8-014867859266}" sibTransId="{D3650E58-DFF1-4D26-9CE2-1C2F81226D34}"/>
    <dgm:cxn modelId="{00DCE01F-E4F1-4FE8-AD13-6100CD25611C}" type="presParOf" srcId="{5FE7591E-F21B-47F2-B4E4-9E94CD9DF702}" destId="{0D441481-1A1C-4F50-A525-57D574FA87D9}" srcOrd="0" destOrd="0" presId="urn:microsoft.com/office/officeart/2005/8/layout/hProcess9"/>
    <dgm:cxn modelId="{4C7F42B9-208E-4EED-8F9A-CEFD7A9D1897}" type="presParOf" srcId="{5FE7591E-F21B-47F2-B4E4-9E94CD9DF702}" destId="{B5879C86-5F8F-4E46-9B9A-052105BA50B2}" srcOrd="1" destOrd="0" presId="urn:microsoft.com/office/officeart/2005/8/layout/hProcess9"/>
    <dgm:cxn modelId="{BEDDCA3A-1003-464F-AD90-C19EBBAB5DF1}" type="presParOf" srcId="{B5879C86-5F8F-4E46-9B9A-052105BA50B2}" destId="{C1226974-6DAA-4820-9B84-ED6ADE5F3584}" srcOrd="0" destOrd="0" presId="urn:microsoft.com/office/officeart/2005/8/layout/hProcess9"/>
    <dgm:cxn modelId="{9552053A-77FE-43AD-A67B-D671106D7631}" type="presParOf" srcId="{B5879C86-5F8F-4E46-9B9A-052105BA50B2}" destId="{9235E9A4-6003-47C1-82E4-630615C50078}" srcOrd="1" destOrd="0" presId="urn:microsoft.com/office/officeart/2005/8/layout/hProcess9"/>
    <dgm:cxn modelId="{CB28A62F-AF13-4C2B-8C3C-FAD462F1B753}" type="presParOf" srcId="{B5879C86-5F8F-4E46-9B9A-052105BA50B2}" destId="{CCFDBC36-C9EA-4A73-BB99-0C861F1967CA}" srcOrd="2" destOrd="0" presId="urn:microsoft.com/office/officeart/2005/8/layout/hProcess9"/>
    <dgm:cxn modelId="{4A3D27C4-F99E-4DE0-B617-42B2EF03107B}" type="presParOf" srcId="{B5879C86-5F8F-4E46-9B9A-052105BA50B2}" destId="{6CE80BA6-7EAF-4DC1-9314-751A8FC154C5}" srcOrd="3" destOrd="0" presId="urn:microsoft.com/office/officeart/2005/8/layout/hProcess9"/>
    <dgm:cxn modelId="{E0B6E39E-E44D-41D3-AE00-AB25160CDA67}" type="presParOf" srcId="{B5879C86-5F8F-4E46-9B9A-052105BA50B2}" destId="{B44380B6-42FC-4F5C-A4B7-D1AD81E0C1FD}" srcOrd="4" destOrd="0" presId="urn:microsoft.com/office/officeart/2005/8/layout/hProcess9"/>
    <dgm:cxn modelId="{1E99401F-EF2D-4AA3-8004-5FA2A955F44F}" type="presParOf" srcId="{B5879C86-5F8F-4E46-9B9A-052105BA50B2}" destId="{C89B5AF2-4A22-4355-B3D2-D5161F308F69}" srcOrd="5" destOrd="0" presId="urn:microsoft.com/office/officeart/2005/8/layout/hProcess9"/>
    <dgm:cxn modelId="{DAAC09BE-45DE-48D4-9ABB-11D10C3B0799}" type="presParOf" srcId="{B5879C86-5F8F-4E46-9B9A-052105BA50B2}" destId="{A8852351-6E97-419A-BCC5-F2F253A066CE}" srcOrd="6" destOrd="0" presId="urn:microsoft.com/office/officeart/2005/8/layout/hProcess9"/>
    <dgm:cxn modelId="{9258277D-BDA2-491C-B47B-11F86399F5A5}" type="presParOf" srcId="{B5879C86-5F8F-4E46-9B9A-052105BA50B2}" destId="{0D7B1F7D-8C36-40CC-8639-4C65D44FFDE1}" srcOrd="7" destOrd="0" presId="urn:microsoft.com/office/officeart/2005/8/layout/hProcess9"/>
    <dgm:cxn modelId="{E3CFCC97-73B3-428C-8E38-87EF09935EDF}" type="presParOf" srcId="{B5879C86-5F8F-4E46-9B9A-052105BA50B2}" destId="{1814F040-0722-4EBA-AAEF-C62289A7A2FC}" srcOrd="8" destOrd="0" presId="urn:microsoft.com/office/officeart/2005/8/layout/hProcess9"/>
    <dgm:cxn modelId="{3611049F-DED2-457D-9E6A-4B8E5A1A809C}" type="presParOf" srcId="{B5879C86-5F8F-4E46-9B9A-052105BA50B2}" destId="{41328197-9762-4504-9E34-E6C0C098D20F}" srcOrd="9" destOrd="0" presId="urn:microsoft.com/office/officeart/2005/8/layout/hProcess9"/>
    <dgm:cxn modelId="{A877C44B-7360-4D86-829C-7C93F525A153}" type="presParOf" srcId="{B5879C86-5F8F-4E46-9B9A-052105BA50B2}" destId="{16D15C8A-D70A-4E6A-8FB7-9A711D76E682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D0D2FE-4CA6-4ED4-951B-9FD72A869649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BAEB9777-F497-4217-8F91-01EE9B4C531D}">
      <dgm:prSet custT="1"/>
      <dgm:spPr/>
      <dgm:t>
        <a:bodyPr/>
        <a:lstStyle/>
        <a:p>
          <a:r>
            <a:rPr lang="hr-HR" sz="2000" b="1" dirty="0"/>
            <a:t>Univerzalni dizajn za učenje </a:t>
          </a:r>
          <a:r>
            <a:rPr lang="hr-HR" sz="2000" dirty="0"/>
            <a:t>je pristup</a:t>
          </a:r>
        </a:p>
        <a:p>
          <a:r>
            <a:rPr lang="hr-HR" sz="2000" dirty="0"/>
            <a:t>Usmjerava:</a:t>
          </a:r>
          <a:endParaRPr lang="en-US" sz="2000" dirty="0"/>
        </a:p>
      </dgm:t>
    </dgm:pt>
    <dgm:pt modelId="{69E6290C-9F2B-4670-B7FC-1AE960D3221B}" type="parTrans" cxnId="{74789BAB-43B7-43BB-8702-A7161FE36B93}">
      <dgm:prSet/>
      <dgm:spPr/>
      <dgm:t>
        <a:bodyPr/>
        <a:lstStyle/>
        <a:p>
          <a:endParaRPr lang="hr-HR" sz="1600"/>
        </a:p>
      </dgm:t>
    </dgm:pt>
    <dgm:pt modelId="{82AB85D4-1BE3-4C42-87C1-104F3C903E8F}" type="sibTrans" cxnId="{74789BAB-43B7-43BB-8702-A7161FE36B93}">
      <dgm:prSet/>
      <dgm:spPr/>
      <dgm:t>
        <a:bodyPr/>
        <a:lstStyle/>
        <a:p>
          <a:endParaRPr lang="hr-HR" sz="1600"/>
        </a:p>
      </dgm:t>
    </dgm:pt>
    <dgm:pt modelId="{5EAED184-B444-45A4-97AF-CB002B73BF03}">
      <dgm:prSet custT="1"/>
      <dgm:spPr/>
      <dgm:t>
        <a:bodyPr/>
        <a:lstStyle/>
        <a:p>
          <a:r>
            <a:rPr lang="hr-HR" sz="2000" b="1" dirty="0"/>
            <a:t>Individualizirani pristup </a:t>
          </a:r>
        </a:p>
      </dgm:t>
    </dgm:pt>
    <dgm:pt modelId="{72A427D4-01A3-4F6C-8C9F-AAA3F3660972}" type="parTrans" cxnId="{A3B8215E-0934-4F6F-95AB-1EF32FF4128A}">
      <dgm:prSet/>
      <dgm:spPr/>
      <dgm:t>
        <a:bodyPr/>
        <a:lstStyle/>
        <a:p>
          <a:endParaRPr lang="hr-HR" sz="1600"/>
        </a:p>
      </dgm:t>
    </dgm:pt>
    <dgm:pt modelId="{4B61790A-3B87-408D-8983-AB9D14207BCB}" type="sibTrans" cxnId="{A3B8215E-0934-4F6F-95AB-1EF32FF4128A}">
      <dgm:prSet/>
      <dgm:spPr/>
      <dgm:t>
        <a:bodyPr/>
        <a:lstStyle/>
        <a:p>
          <a:endParaRPr lang="hr-HR" sz="1600"/>
        </a:p>
      </dgm:t>
    </dgm:pt>
    <dgm:pt modelId="{18F4D36F-1976-4A00-9AC3-8870B8A7BDEC}">
      <dgm:prSet custT="1"/>
      <dgm:spPr/>
      <dgm:t>
        <a:bodyPr/>
        <a:lstStyle/>
        <a:p>
          <a:r>
            <a:rPr lang="hr-HR" sz="2000" dirty="0"/>
            <a:t>Mogućnost </a:t>
          </a:r>
          <a:r>
            <a:rPr lang="hr-HR" sz="2000" b="1" dirty="0"/>
            <a:t>diskretne individualizacije </a:t>
          </a:r>
          <a:r>
            <a:rPr lang="hr-HR" sz="2000" dirty="0"/>
            <a:t>– odgojitelj/učitelj kreira koristeći </a:t>
          </a:r>
          <a:endParaRPr lang="en-US" sz="2000" dirty="0"/>
        </a:p>
      </dgm:t>
    </dgm:pt>
    <dgm:pt modelId="{E065F5B4-8E24-44FF-A07D-21354448FEE2}" type="parTrans" cxnId="{856003C2-740B-4123-AB22-FD92EEFAB94D}">
      <dgm:prSet/>
      <dgm:spPr/>
      <dgm:t>
        <a:bodyPr/>
        <a:lstStyle/>
        <a:p>
          <a:endParaRPr lang="hr-HR" sz="1600"/>
        </a:p>
      </dgm:t>
    </dgm:pt>
    <dgm:pt modelId="{FE25D781-9A5E-4FE9-B3B3-63B603EA1E28}" type="sibTrans" cxnId="{856003C2-740B-4123-AB22-FD92EEFAB94D}">
      <dgm:prSet/>
      <dgm:spPr/>
      <dgm:t>
        <a:bodyPr/>
        <a:lstStyle/>
        <a:p>
          <a:endParaRPr lang="hr-HR" sz="1600"/>
        </a:p>
      </dgm:t>
    </dgm:pt>
    <dgm:pt modelId="{B71FF278-A4BD-4397-BD49-93A3C7B7C47A}">
      <dgm:prSet custT="1"/>
      <dgm:spPr/>
      <dgm:t>
        <a:bodyPr/>
        <a:lstStyle/>
        <a:p>
          <a:r>
            <a:rPr lang="hr-HR" sz="2000" dirty="0"/>
            <a:t>različita vizualna didaktička sredstava, </a:t>
          </a:r>
          <a:endParaRPr lang="en-US" sz="2000" dirty="0"/>
        </a:p>
      </dgm:t>
    </dgm:pt>
    <dgm:pt modelId="{29FB1536-EEA2-41EA-93E1-63CD0658E749}" type="parTrans" cxnId="{9F7B553B-454B-4DD1-8070-52E83313A3D5}">
      <dgm:prSet/>
      <dgm:spPr/>
      <dgm:t>
        <a:bodyPr/>
        <a:lstStyle/>
        <a:p>
          <a:endParaRPr lang="hr-HR" sz="1600"/>
        </a:p>
      </dgm:t>
    </dgm:pt>
    <dgm:pt modelId="{BEFA44EF-4F3A-4AF2-B8CF-DF49CAB80CD1}" type="sibTrans" cxnId="{9F7B553B-454B-4DD1-8070-52E83313A3D5}">
      <dgm:prSet/>
      <dgm:spPr/>
      <dgm:t>
        <a:bodyPr/>
        <a:lstStyle/>
        <a:p>
          <a:endParaRPr lang="hr-HR" sz="1600"/>
        </a:p>
      </dgm:t>
    </dgm:pt>
    <dgm:pt modelId="{548A8DD1-9CC0-4F64-BC6E-DE48FE8D0582}">
      <dgm:prSet custT="1"/>
      <dgm:spPr/>
      <dgm:t>
        <a:bodyPr/>
        <a:lstStyle/>
        <a:p>
          <a:r>
            <a:rPr lang="hr-HR" sz="2000" dirty="0"/>
            <a:t>auditivne didaktičke tehnike, </a:t>
          </a:r>
          <a:endParaRPr lang="en-US" sz="2000" dirty="0"/>
        </a:p>
      </dgm:t>
    </dgm:pt>
    <dgm:pt modelId="{65B97663-5F50-4C58-83EC-DBA1986EFC60}" type="parTrans" cxnId="{30826902-2EEA-445D-BF49-6DF52C25A728}">
      <dgm:prSet/>
      <dgm:spPr/>
      <dgm:t>
        <a:bodyPr/>
        <a:lstStyle/>
        <a:p>
          <a:endParaRPr lang="hr-HR" sz="1600"/>
        </a:p>
      </dgm:t>
    </dgm:pt>
    <dgm:pt modelId="{F0AE4907-F00A-46F3-ABB8-5D6D019C886D}" type="sibTrans" cxnId="{30826902-2EEA-445D-BF49-6DF52C25A728}">
      <dgm:prSet/>
      <dgm:spPr/>
      <dgm:t>
        <a:bodyPr/>
        <a:lstStyle/>
        <a:p>
          <a:endParaRPr lang="hr-HR" sz="1600"/>
        </a:p>
      </dgm:t>
    </dgm:pt>
    <dgm:pt modelId="{357B5733-A861-4B3F-BF48-DF2D6CAF3B89}">
      <dgm:prSet custT="1"/>
      <dgm:spPr/>
      <dgm:t>
        <a:bodyPr/>
        <a:lstStyle/>
        <a:p>
          <a:r>
            <a:rPr lang="hr-HR" sz="2000" dirty="0" err="1"/>
            <a:t>kinestetičke</a:t>
          </a:r>
          <a:r>
            <a:rPr lang="hr-HR" sz="2000" dirty="0"/>
            <a:t> didaktičke metode, </a:t>
          </a:r>
          <a:endParaRPr lang="en-US" sz="2000" dirty="0"/>
        </a:p>
      </dgm:t>
    </dgm:pt>
    <dgm:pt modelId="{6390A91A-0381-476E-A71D-756D33C40A7B}" type="parTrans" cxnId="{D0BB67A7-4561-4ABA-8149-3DA46182E72D}">
      <dgm:prSet/>
      <dgm:spPr/>
      <dgm:t>
        <a:bodyPr/>
        <a:lstStyle/>
        <a:p>
          <a:endParaRPr lang="hr-HR" sz="1600"/>
        </a:p>
      </dgm:t>
    </dgm:pt>
    <dgm:pt modelId="{75F1365F-C96C-4AD9-BC9B-8A407DAD3BD7}" type="sibTrans" cxnId="{D0BB67A7-4561-4ABA-8149-3DA46182E72D}">
      <dgm:prSet/>
      <dgm:spPr/>
      <dgm:t>
        <a:bodyPr/>
        <a:lstStyle/>
        <a:p>
          <a:endParaRPr lang="hr-HR" sz="1600"/>
        </a:p>
      </dgm:t>
    </dgm:pt>
    <dgm:pt modelId="{EA0B2D31-9577-49F2-A90B-3A8CFF31408F}">
      <dgm:prSet custT="1"/>
      <dgm:spPr/>
      <dgm:t>
        <a:bodyPr/>
        <a:lstStyle/>
        <a:p>
          <a:r>
            <a:rPr lang="hr-HR" sz="2000" dirty="0"/>
            <a:t>oblike izražavanja, </a:t>
          </a:r>
          <a:endParaRPr lang="en-US" sz="2000" dirty="0"/>
        </a:p>
      </dgm:t>
    </dgm:pt>
    <dgm:pt modelId="{5C35D7E8-7D80-4269-BDBE-3CD9F9977068}" type="parTrans" cxnId="{3B4851B7-1079-4627-8069-3D2CC0F96B09}">
      <dgm:prSet/>
      <dgm:spPr/>
      <dgm:t>
        <a:bodyPr/>
        <a:lstStyle/>
        <a:p>
          <a:endParaRPr lang="hr-HR" sz="1600"/>
        </a:p>
      </dgm:t>
    </dgm:pt>
    <dgm:pt modelId="{9775C96E-E148-4754-8991-7B8F19B583E6}" type="sibTrans" cxnId="{3B4851B7-1079-4627-8069-3D2CC0F96B09}">
      <dgm:prSet/>
      <dgm:spPr/>
      <dgm:t>
        <a:bodyPr/>
        <a:lstStyle/>
        <a:p>
          <a:endParaRPr lang="hr-HR" sz="1600"/>
        </a:p>
      </dgm:t>
    </dgm:pt>
    <dgm:pt modelId="{F1112377-E4FB-4966-829E-820500206987}">
      <dgm:prSet custT="1"/>
      <dgm:spPr/>
      <dgm:t>
        <a:bodyPr/>
        <a:lstStyle/>
        <a:p>
          <a:r>
            <a:rPr lang="hr-HR" sz="2000" dirty="0"/>
            <a:t>priprema zadatke različite razine složenosti i različite nastavne aktivnosti</a:t>
          </a:r>
          <a:endParaRPr lang="en-US" sz="2000" dirty="0"/>
        </a:p>
      </dgm:t>
    </dgm:pt>
    <dgm:pt modelId="{475B56C3-5B7D-4CFA-A448-449DA8AE9D54}" type="parTrans" cxnId="{7C9114C2-2865-42D8-A3BE-90973B227831}">
      <dgm:prSet/>
      <dgm:spPr/>
      <dgm:t>
        <a:bodyPr/>
        <a:lstStyle/>
        <a:p>
          <a:endParaRPr lang="hr-HR" sz="1600"/>
        </a:p>
      </dgm:t>
    </dgm:pt>
    <dgm:pt modelId="{D60EFE07-B760-42F1-84BE-77F1DD163931}" type="sibTrans" cxnId="{7C9114C2-2865-42D8-A3BE-90973B227831}">
      <dgm:prSet/>
      <dgm:spPr/>
      <dgm:t>
        <a:bodyPr/>
        <a:lstStyle/>
        <a:p>
          <a:endParaRPr lang="hr-HR" sz="1600"/>
        </a:p>
      </dgm:t>
    </dgm:pt>
    <dgm:pt modelId="{14FB4E95-D01E-4081-BE5B-B66E0419721A}">
      <dgm:prSet/>
      <dgm:spPr/>
      <dgm:t>
        <a:bodyPr/>
        <a:lstStyle/>
        <a:p>
          <a:r>
            <a:rPr lang="hr-HR" dirty="0"/>
            <a:t>u prilagođavanje strategija,</a:t>
          </a:r>
        </a:p>
      </dgm:t>
    </dgm:pt>
    <dgm:pt modelId="{32E8B2E2-9188-4DC0-8EED-2898458B7D50}" type="parTrans" cxnId="{FE6ACA96-D4A7-45FE-98F2-3D321BE3FEF0}">
      <dgm:prSet/>
      <dgm:spPr/>
      <dgm:t>
        <a:bodyPr/>
        <a:lstStyle/>
        <a:p>
          <a:endParaRPr lang="hr-HR"/>
        </a:p>
      </dgm:t>
    </dgm:pt>
    <dgm:pt modelId="{C23C9725-E18D-4F3D-90B6-36CA8CA42A8E}" type="sibTrans" cxnId="{FE6ACA96-D4A7-45FE-98F2-3D321BE3FEF0}">
      <dgm:prSet/>
      <dgm:spPr/>
      <dgm:t>
        <a:bodyPr/>
        <a:lstStyle/>
        <a:p>
          <a:endParaRPr lang="hr-HR"/>
        </a:p>
      </dgm:t>
    </dgm:pt>
    <dgm:pt modelId="{8934FAF6-25C3-4F8F-B8A2-5FD2575F93B3}">
      <dgm:prSet/>
      <dgm:spPr/>
      <dgm:t>
        <a:bodyPr/>
        <a:lstStyle/>
        <a:p>
          <a:r>
            <a:rPr lang="hr-HR" dirty="0"/>
            <a:t>aktivnosti,</a:t>
          </a:r>
        </a:p>
      </dgm:t>
    </dgm:pt>
    <dgm:pt modelId="{7D9B96A5-1280-427D-A09E-A76A0F8398F7}" type="parTrans" cxnId="{6A2C580E-FF54-43DB-B1AC-2B20705E4E9D}">
      <dgm:prSet/>
      <dgm:spPr/>
      <dgm:t>
        <a:bodyPr/>
        <a:lstStyle/>
        <a:p>
          <a:endParaRPr lang="hr-HR"/>
        </a:p>
      </dgm:t>
    </dgm:pt>
    <dgm:pt modelId="{080A0F04-1E1B-422B-88E2-81A713D30933}" type="sibTrans" cxnId="{6A2C580E-FF54-43DB-B1AC-2B20705E4E9D}">
      <dgm:prSet/>
      <dgm:spPr/>
      <dgm:t>
        <a:bodyPr/>
        <a:lstStyle/>
        <a:p>
          <a:endParaRPr lang="hr-HR"/>
        </a:p>
      </dgm:t>
    </dgm:pt>
    <dgm:pt modelId="{3DECF77D-C41C-4985-A43F-EF48E5BFF441}">
      <dgm:prSet/>
      <dgm:spPr/>
      <dgm:t>
        <a:bodyPr/>
        <a:lstStyle/>
        <a:p>
          <a:r>
            <a:rPr lang="hr-HR" dirty="0"/>
            <a:t>materijala</a:t>
          </a:r>
        </a:p>
      </dgm:t>
    </dgm:pt>
    <dgm:pt modelId="{34FD3C8E-B2E2-4E2B-9098-9145309F7BB7}" type="parTrans" cxnId="{8F582224-6BF1-46F5-A310-6341E3A604B4}">
      <dgm:prSet/>
      <dgm:spPr/>
      <dgm:t>
        <a:bodyPr/>
        <a:lstStyle/>
        <a:p>
          <a:endParaRPr lang="hr-HR"/>
        </a:p>
      </dgm:t>
    </dgm:pt>
    <dgm:pt modelId="{300F666C-657E-4AF1-BB8C-9B3C739D6559}" type="sibTrans" cxnId="{8F582224-6BF1-46F5-A310-6341E3A604B4}">
      <dgm:prSet/>
      <dgm:spPr/>
      <dgm:t>
        <a:bodyPr/>
        <a:lstStyle/>
        <a:p>
          <a:endParaRPr lang="hr-HR"/>
        </a:p>
      </dgm:t>
    </dgm:pt>
    <dgm:pt modelId="{3107A018-D8F8-4BA0-ABFF-BEC93DBEFEF0}">
      <dgm:prSet/>
      <dgm:spPr/>
      <dgm:t>
        <a:bodyPr/>
        <a:lstStyle/>
        <a:p>
          <a:r>
            <a:rPr lang="hr-HR" dirty="0"/>
            <a:t>služe svim učenicima s različitim </a:t>
          </a:r>
          <a:r>
            <a:rPr lang="hr-HR" dirty="0" err="1"/>
            <a:t>oo</a:t>
          </a:r>
          <a:r>
            <a:rPr lang="hr-HR" dirty="0"/>
            <a:t> potrebama, bez obzira na sposobnost, teškoću, dob, spol ili kulturno i jezično porijeklo </a:t>
          </a:r>
        </a:p>
      </dgm:t>
    </dgm:pt>
    <dgm:pt modelId="{23E601B5-DC72-4175-AA57-55B171064339}" type="parTrans" cxnId="{84873DC4-4196-4997-A525-ED13DA469440}">
      <dgm:prSet/>
      <dgm:spPr/>
      <dgm:t>
        <a:bodyPr/>
        <a:lstStyle/>
        <a:p>
          <a:endParaRPr lang="hr-HR"/>
        </a:p>
      </dgm:t>
    </dgm:pt>
    <dgm:pt modelId="{CE76E0A1-0DD7-4733-9E12-B701C56465B7}" type="sibTrans" cxnId="{84873DC4-4196-4997-A525-ED13DA469440}">
      <dgm:prSet/>
      <dgm:spPr/>
      <dgm:t>
        <a:bodyPr/>
        <a:lstStyle/>
        <a:p>
          <a:endParaRPr lang="hr-HR"/>
        </a:p>
      </dgm:t>
    </dgm:pt>
    <dgm:pt modelId="{B51A8A46-C4B8-4DC7-A999-8EBA5313633D}">
      <dgm:prSet/>
      <dgm:spPr/>
      <dgm:t>
        <a:bodyPr/>
        <a:lstStyle/>
        <a:p>
          <a:endParaRPr lang="hr-HR" dirty="0"/>
        </a:p>
      </dgm:t>
    </dgm:pt>
    <dgm:pt modelId="{2AABB88A-B434-4D15-8FD1-A6CD8E904B28}" type="parTrans" cxnId="{B11FF440-EB60-494E-ACAC-D0076E17EAA1}">
      <dgm:prSet/>
      <dgm:spPr/>
      <dgm:t>
        <a:bodyPr/>
        <a:lstStyle/>
        <a:p>
          <a:endParaRPr lang="hr-HR"/>
        </a:p>
      </dgm:t>
    </dgm:pt>
    <dgm:pt modelId="{F2CC0AEC-8975-4A2D-8B54-5AA667DF3F1B}" type="sibTrans" cxnId="{B11FF440-EB60-494E-ACAC-D0076E17EAA1}">
      <dgm:prSet/>
      <dgm:spPr/>
      <dgm:t>
        <a:bodyPr/>
        <a:lstStyle/>
        <a:p>
          <a:endParaRPr lang="hr-HR"/>
        </a:p>
      </dgm:t>
    </dgm:pt>
    <dgm:pt modelId="{987BF2F0-CF5F-49F9-99AA-E0F6F1BA9019}">
      <dgm:prSet/>
      <dgm:spPr/>
      <dgm:t>
        <a:bodyPr/>
        <a:lstStyle/>
        <a:p>
          <a:r>
            <a:rPr lang="hr-HR" dirty="0"/>
            <a:t> kvalitetnije učenje</a:t>
          </a:r>
        </a:p>
      </dgm:t>
    </dgm:pt>
    <dgm:pt modelId="{6511229A-0171-4D01-B04C-5DA2403AE890}" type="parTrans" cxnId="{9CD9CF38-EDD8-4BD5-9D4B-E9BE031E3047}">
      <dgm:prSet/>
      <dgm:spPr/>
      <dgm:t>
        <a:bodyPr/>
        <a:lstStyle/>
        <a:p>
          <a:endParaRPr lang="hr-HR"/>
        </a:p>
      </dgm:t>
    </dgm:pt>
    <dgm:pt modelId="{9EAE9206-2EFB-41C0-8F58-39723A92AA38}" type="sibTrans" cxnId="{9CD9CF38-EDD8-4BD5-9D4B-E9BE031E3047}">
      <dgm:prSet/>
      <dgm:spPr/>
      <dgm:t>
        <a:bodyPr/>
        <a:lstStyle/>
        <a:p>
          <a:endParaRPr lang="hr-HR"/>
        </a:p>
      </dgm:t>
    </dgm:pt>
    <dgm:pt modelId="{2E356ECF-5A51-4FF4-A328-EB40620DCF1B}">
      <dgm:prSet/>
      <dgm:spPr/>
      <dgm:t>
        <a:bodyPr/>
        <a:lstStyle/>
        <a:p>
          <a:r>
            <a:rPr lang="hr-HR" dirty="0"/>
            <a:t> razvoj motivacije  i iskustva</a:t>
          </a:r>
        </a:p>
      </dgm:t>
    </dgm:pt>
    <dgm:pt modelId="{D9550429-3439-4BB2-80DC-E99F2D05C5D8}" type="parTrans" cxnId="{A51F3D9D-3F63-4D18-83FD-C6FF4B599E12}">
      <dgm:prSet/>
      <dgm:spPr/>
      <dgm:t>
        <a:bodyPr/>
        <a:lstStyle/>
        <a:p>
          <a:endParaRPr lang="hr-HR"/>
        </a:p>
      </dgm:t>
    </dgm:pt>
    <dgm:pt modelId="{3AE47FEF-7F0D-4215-BBF6-2B63CB50025D}" type="sibTrans" cxnId="{A51F3D9D-3F63-4D18-83FD-C6FF4B599E12}">
      <dgm:prSet/>
      <dgm:spPr/>
      <dgm:t>
        <a:bodyPr/>
        <a:lstStyle/>
        <a:p>
          <a:endParaRPr lang="hr-HR"/>
        </a:p>
      </dgm:t>
    </dgm:pt>
    <dgm:pt modelId="{A675B665-E74F-43B7-9FFF-05C711C0246B}">
      <dgm:prSet/>
      <dgm:spPr/>
      <dgm:t>
        <a:bodyPr/>
        <a:lstStyle/>
        <a:p>
          <a:r>
            <a:rPr lang="hr-HR" dirty="0"/>
            <a:t> senzibilizacija</a:t>
          </a:r>
        </a:p>
      </dgm:t>
    </dgm:pt>
    <dgm:pt modelId="{6FC47177-E448-4A56-8E3B-858DCDDD7363}" type="parTrans" cxnId="{AE6F3628-4589-402F-A38E-3CAC61586EC8}">
      <dgm:prSet/>
      <dgm:spPr/>
      <dgm:t>
        <a:bodyPr/>
        <a:lstStyle/>
        <a:p>
          <a:endParaRPr lang="hr-HR"/>
        </a:p>
      </dgm:t>
    </dgm:pt>
    <dgm:pt modelId="{D4ADA753-42CE-4467-ADE4-DE18CD863CC1}" type="sibTrans" cxnId="{AE6F3628-4589-402F-A38E-3CAC61586EC8}">
      <dgm:prSet/>
      <dgm:spPr/>
      <dgm:t>
        <a:bodyPr/>
        <a:lstStyle/>
        <a:p>
          <a:endParaRPr lang="hr-HR"/>
        </a:p>
      </dgm:t>
    </dgm:pt>
    <dgm:pt modelId="{A2DC35E4-6336-42AF-847B-C1813203C7A8}">
      <dgm:prSet/>
      <dgm:spPr/>
      <dgm:t>
        <a:bodyPr/>
        <a:lstStyle/>
        <a:p>
          <a:r>
            <a:rPr lang="hr-HR" dirty="0"/>
            <a:t> razvoj vršnjačke podrške</a:t>
          </a:r>
        </a:p>
      </dgm:t>
    </dgm:pt>
    <dgm:pt modelId="{9A0658B8-B646-4FB7-A82F-5D1E0073755F}" type="parTrans" cxnId="{28B4C386-DD34-4E02-88D8-517CE566969E}">
      <dgm:prSet/>
      <dgm:spPr/>
      <dgm:t>
        <a:bodyPr/>
        <a:lstStyle/>
        <a:p>
          <a:endParaRPr lang="hr-HR"/>
        </a:p>
      </dgm:t>
    </dgm:pt>
    <dgm:pt modelId="{66129964-B3C4-4121-AE20-AEB8FA51A410}" type="sibTrans" cxnId="{28B4C386-DD34-4E02-88D8-517CE566969E}">
      <dgm:prSet/>
      <dgm:spPr/>
      <dgm:t>
        <a:bodyPr/>
        <a:lstStyle/>
        <a:p>
          <a:endParaRPr lang="hr-HR"/>
        </a:p>
      </dgm:t>
    </dgm:pt>
    <dgm:pt modelId="{B75FCE53-E54B-440A-8564-F18F2DA4519F}" type="pres">
      <dgm:prSet presAssocID="{DFD0D2FE-4CA6-4ED4-951B-9FD72A869649}" presName="Name0" presStyleCnt="0">
        <dgm:presLayoutVars>
          <dgm:dir/>
          <dgm:animLvl val="lvl"/>
          <dgm:resizeHandles val="exact"/>
        </dgm:presLayoutVars>
      </dgm:prSet>
      <dgm:spPr/>
    </dgm:pt>
    <dgm:pt modelId="{66551F5F-E1C3-4944-9504-972F4F915E97}" type="pres">
      <dgm:prSet presAssocID="{BAEB9777-F497-4217-8F91-01EE9B4C531D}" presName="composite" presStyleCnt="0"/>
      <dgm:spPr/>
    </dgm:pt>
    <dgm:pt modelId="{8E5732F0-0621-4A6F-BA14-5CA412ED7DBC}" type="pres">
      <dgm:prSet presAssocID="{BAEB9777-F497-4217-8F91-01EE9B4C531D}" presName="parTx" presStyleLbl="alignNode1" presStyleIdx="0" presStyleCnt="3" custScaleY="166980">
        <dgm:presLayoutVars>
          <dgm:chMax val="0"/>
          <dgm:chPref val="0"/>
          <dgm:bulletEnabled val="1"/>
        </dgm:presLayoutVars>
      </dgm:prSet>
      <dgm:spPr/>
    </dgm:pt>
    <dgm:pt modelId="{760CEED1-34B3-4D7F-8127-03062B0A605E}" type="pres">
      <dgm:prSet presAssocID="{BAEB9777-F497-4217-8F91-01EE9B4C531D}" presName="desTx" presStyleLbl="alignAccFollowNode1" presStyleIdx="0" presStyleCnt="3" custScaleY="88432" custLinFactNeighborX="-2024" custLinFactNeighborY="-838">
        <dgm:presLayoutVars>
          <dgm:bulletEnabled val="1"/>
        </dgm:presLayoutVars>
      </dgm:prSet>
      <dgm:spPr/>
    </dgm:pt>
    <dgm:pt modelId="{C39EA3BE-F9E2-4691-8724-53B5714258BF}" type="pres">
      <dgm:prSet presAssocID="{82AB85D4-1BE3-4C42-87C1-104F3C903E8F}" presName="space" presStyleCnt="0"/>
      <dgm:spPr/>
    </dgm:pt>
    <dgm:pt modelId="{92CE9656-8178-439F-84B3-5C63B9044F5C}" type="pres">
      <dgm:prSet presAssocID="{5EAED184-B444-45A4-97AF-CB002B73BF03}" presName="composite" presStyleCnt="0"/>
      <dgm:spPr/>
    </dgm:pt>
    <dgm:pt modelId="{791F54C2-7538-46B6-8212-A72060053C08}" type="pres">
      <dgm:prSet presAssocID="{5EAED184-B444-45A4-97AF-CB002B73BF03}" presName="parTx" presStyleLbl="alignNode1" presStyleIdx="1" presStyleCnt="3" custScaleY="160077">
        <dgm:presLayoutVars>
          <dgm:chMax val="0"/>
          <dgm:chPref val="0"/>
          <dgm:bulletEnabled val="1"/>
        </dgm:presLayoutVars>
      </dgm:prSet>
      <dgm:spPr/>
    </dgm:pt>
    <dgm:pt modelId="{05008C35-5833-4A18-9BC6-06BFA8D70798}" type="pres">
      <dgm:prSet presAssocID="{5EAED184-B444-45A4-97AF-CB002B73BF03}" presName="desTx" presStyleLbl="alignAccFollowNode1" presStyleIdx="1" presStyleCnt="3" custScaleY="87168">
        <dgm:presLayoutVars>
          <dgm:bulletEnabled val="1"/>
        </dgm:presLayoutVars>
      </dgm:prSet>
      <dgm:spPr/>
    </dgm:pt>
    <dgm:pt modelId="{80864460-1CC9-4143-B37E-7C71B8B4869D}" type="pres">
      <dgm:prSet presAssocID="{4B61790A-3B87-408D-8983-AB9D14207BCB}" presName="space" presStyleCnt="0"/>
      <dgm:spPr/>
    </dgm:pt>
    <dgm:pt modelId="{2108DE5D-B039-4191-ABC9-ACFBD6BDE031}" type="pres">
      <dgm:prSet presAssocID="{18F4D36F-1976-4A00-9AC3-8870B8A7BDEC}" presName="composite" presStyleCnt="0"/>
      <dgm:spPr/>
    </dgm:pt>
    <dgm:pt modelId="{EABF13D5-5161-4CE1-8647-D825C5047817}" type="pres">
      <dgm:prSet presAssocID="{18F4D36F-1976-4A00-9AC3-8870B8A7BDEC}" presName="parTx" presStyleLbl="alignNode1" presStyleIdx="2" presStyleCnt="3" custScaleY="200701" custLinFactNeighborX="-7364" custLinFactNeighborY="-7390">
        <dgm:presLayoutVars>
          <dgm:chMax val="0"/>
          <dgm:chPref val="0"/>
          <dgm:bulletEnabled val="1"/>
        </dgm:presLayoutVars>
      </dgm:prSet>
      <dgm:spPr/>
    </dgm:pt>
    <dgm:pt modelId="{EAC82741-4DF4-41F2-A47C-EF76535CFF7B}" type="pres">
      <dgm:prSet presAssocID="{18F4D36F-1976-4A00-9AC3-8870B8A7BDEC}" presName="desTx" presStyleLbl="alignAccFollowNode1" presStyleIdx="2" presStyleCnt="3" custScaleY="84525" custLinFactNeighborX="-7070" custLinFactNeighborY="-211">
        <dgm:presLayoutVars>
          <dgm:bulletEnabled val="1"/>
        </dgm:presLayoutVars>
      </dgm:prSet>
      <dgm:spPr/>
    </dgm:pt>
  </dgm:ptLst>
  <dgm:cxnLst>
    <dgm:cxn modelId="{30826902-2EEA-445D-BF49-6DF52C25A728}" srcId="{18F4D36F-1976-4A00-9AC3-8870B8A7BDEC}" destId="{548A8DD1-9CC0-4F64-BC6E-DE48FE8D0582}" srcOrd="1" destOrd="0" parTransId="{65B97663-5F50-4C58-83EC-DBA1986EFC60}" sibTransId="{F0AE4907-F00A-46F3-ABB8-5D6D019C886D}"/>
    <dgm:cxn modelId="{8267D104-658F-4CFB-B0DF-87985DDE4505}" type="presOf" srcId="{F1112377-E4FB-4966-829E-820500206987}" destId="{EAC82741-4DF4-41F2-A47C-EF76535CFF7B}" srcOrd="0" destOrd="4" presId="urn:microsoft.com/office/officeart/2005/8/layout/hList1"/>
    <dgm:cxn modelId="{6A2C580E-FF54-43DB-B1AC-2B20705E4E9D}" srcId="{BAEB9777-F497-4217-8F91-01EE9B4C531D}" destId="{8934FAF6-25C3-4F8F-B8A2-5FD2575F93B3}" srcOrd="1" destOrd="0" parTransId="{7D9B96A5-1280-427D-A09E-A76A0F8398F7}" sibTransId="{080A0F04-1E1B-422B-88E2-81A713D30933}"/>
    <dgm:cxn modelId="{8F582224-6BF1-46F5-A310-6341E3A604B4}" srcId="{BAEB9777-F497-4217-8F91-01EE9B4C531D}" destId="{3DECF77D-C41C-4985-A43F-EF48E5BFF441}" srcOrd="2" destOrd="0" parTransId="{34FD3C8E-B2E2-4E2B-9098-9145309F7BB7}" sibTransId="{300F666C-657E-4AF1-BB8C-9B3C739D6559}"/>
    <dgm:cxn modelId="{AE6F3628-4589-402F-A38E-3CAC61586EC8}" srcId="{5EAED184-B444-45A4-97AF-CB002B73BF03}" destId="{A675B665-E74F-43B7-9FFF-05C711C0246B}" srcOrd="2" destOrd="0" parTransId="{6FC47177-E448-4A56-8E3B-858DCDDD7363}" sibTransId="{D4ADA753-42CE-4467-ADE4-DE18CD863CC1}"/>
    <dgm:cxn modelId="{9CD9CF38-EDD8-4BD5-9D4B-E9BE031E3047}" srcId="{5EAED184-B444-45A4-97AF-CB002B73BF03}" destId="{987BF2F0-CF5F-49F9-99AA-E0F6F1BA9019}" srcOrd="0" destOrd="0" parTransId="{6511229A-0171-4D01-B04C-5DA2403AE890}" sibTransId="{9EAE9206-2EFB-41C0-8F58-39723A92AA38}"/>
    <dgm:cxn modelId="{9F7B553B-454B-4DD1-8070-52E83313A3D5}" srcId="{18F4D36F-1976-4A00-9AC3-8870B8A7BDEC}" destId="{B71FF278-A4BD-4397-BD49-93A3C7B7C47A}" srcOrd="0" destOrd="0" parTransId="{29FB1536-EEA2-41EA-93E1-63CD0658E749}" sibTransId="{BEFA44EF-4F3A-4AF2-B8CF-DF49CAB80CD1}"/>
    <dgm:cxn modelId="{49A55A3C-24F2-4FE8-BA72-FA89BAD3CDB9}" type="presOf" srcId="{5EAED184-B444-45A4-97AF-CB002B73BF03}" destId="{791F54C2-7538-46B6-8212-A72060053C08}" srcOrd="0" destOrd="0" presId="urn:microsoft.com/office/officeart/2005/8/layout/hList1"/>
    <dgm:cxn modelId="{B11FF440-EB60-494E-ACAC-D0076E17EAA1}" srcId="{BAEB9777-F497-4217-8F91-01EE9B4C531D}" destId="{B51A8A46-C4B8-4DC7-A999-8EBA5313633D}" srcOrd="3" destOrd="0" parTransId="{2AABB88A-B434-4D15-8FD1-A6CD8E904B28}" sibTransId="{F2CC0AEC-8975-4A2D-8B54-5AA667DF3F1B}"/>
    <dgm:cxn modelId="{A3B8215E-0934-4F6F-95AB-1EF32FF4128A}" srcId="{DFD0D2FE-4CA6-4ED4-951B-9FD72A869649}" destId="{5EAED184-B444-45A4-97AF-CB002B73BF03}" srcOrd="1" destOrd="0" parTransId="{72A427D4-01A3-4F6C-8C9F-AAA3F3660972}" sibTransId="{4B61790A-3B87-408D-8983-AB9D14207BCB}"/>
    <dgm:cxn modelId="{3DC36B43-314D-4E6C-A859-BA46DC12428D}" type="presOf" srcId="{DFD0D2FE-4CA6-4ED4-951B-9FD72A869649}" destId="{B75FCE53-E54B-440A-8564-F18F2DA4519F}" srcOrd="0" destOrd="0" presId="urn:microsoft.com/office/officeart/2005/8/layout/hList1"/>
    <dgm:cxn modelId="{259D4C6E-1913-449F-A53E-121AA0078C4E}" type="presOf" srcId="{B71FF278-A4BD-4397-BD49-93A3C7B7C47A}" destId="{EAC82741-4DF4-41F2-A47C-EF76535CFF7B}" srcOrd="0" destOrd="0" presId="urn:microsoft.com/office/officeart/2005/8/layout/hList1"/>
    <dgm:cxn modelId="{60279773-9E44-4B51-97EF-5BA9ED225919}" type="presOf" srcId="{B51A8A46-C4B8-4DC7-A999-8EBA5313633D}" destId="{760CEED1-34B3-4D7F-8127-03062B0A605E}" srcOrd="0" destOrd="3" presId="urn:microsoft.com/office/officeart/2005/8/layout/hList1"/>
    <dgm:cxn modelId="{D4960A56-4CC5-47F8-947D-D3386ADDD655}" type="presOf" srcId="{3DECF77D-C41C-4985-A43F-EF48E5BFF441}" destId="{760CEED1-34B3-4D7F-8127-03062B0A605E}" srcOrd="0" destOrd="2" presId="urn:microsoft.com/office/officeart/2005/8/layout/hList1"/>
    <dgm:cxn modelId="{28B4C386-DD34-4E02-88D8-517CE566969E}" srcId="{5EAED184-B444-45A4-97AF-CB002B73BF03}" destId="{A2DC35E4-6336-42AF-847B-C1813203C7A8}" srcOrd="3" destOrd="0" parTransId="{9A0658B8-B646-4FB7-A82F-5D1E0073755F}" sibTransId="{66129964-B3C4-4121-AE20-AEB8FA51A410}"/>
    <dgm:cxn modelId="{56A3518F-0BD6-4C32-8B68-EF57FDFE4125}" type="presOf" srcId="{A675B665-E74F-43B7-9FFF-05C711C0246B}" destId="{05008C35-5833-4A18-9BC6-06BFA8D70798}" srcOrd="0" destOrd="2" presId="urn:microsoft.com/office/officeart/2005/8/layout/hList1"/>
    <dgm:cxn modelId="{FE6ACA96-D4A7-45FE-98F2-3D321BE3FEF0}" srcId="{BAEB9777-F497-4217-8F91-01EE9B4C531D}" destId="{14FB4E95-D01E-4081-BE5B-B66E0419721A}" srcOrd="0" destOrd="0" parTransId="{32E8B2E2-9188-4DC0-8EED-2898458B7D50}" sibTransId="{C23C9725-E18D-4F3D-90B6-36CA8CA42A8E}"/>
    <dgm:cxn modelId="{C058EE97-E95E-4B19-8FAE-956A3E75A8E0}" type="presOf" srcId="{987BF2F0-CF5F-49F9-99AA-E0F6F1BA9019}" destId="{05008C35-5833-4A18-9BC6-06BFA8D70798}" srcOrd="0" destOrd="0" presId="urn:microsoft.com/office/officeart/2005/8/layout/hList1"/>
    <dgm:cxn modelId="{4AED8C98-45F1-4BC1-AAB6-F42B9FC0A599}" type="presOf" srcId="{A2DC35E4-6336-42AF-847B-C1813203C7A8}" destId="{05008C35-5833-4A18-9BC6-06BFA8D70798}" srcOrd="0" destOrd="3" presId="urn:microsoft.com/office/officeart/2005/8/layout/hList1"/>
    <dgm:cxn modelId="{A51F3D9D-3F63-4D18-83FD-C6FF4B599E12}" srcId="{5EAED184-B444-45A4-97AF-CB002B73BF03}" destId="{2E356ECF-5A51-4FF4-A328-EB40620DCF1B}" srcOrd="1" destOrd="0" parTransId="{D9550429-3439-4BB2-80DC-E99F2D05C5D8}" sibTransId="{3AE47FEF-7F0D-4215-BBF6-2B63CB50025D}"/>
    <dgm:cxn modelId="{D0BB67A7-4561-4ABA-8149-3DA46182E72D}" srcId="{18F4D36F-1976-4A00-9AC3-8870B8A7BDEC}" destId="{357B5733-A861-4B3F-BF48-DF2D6CAF3B89}" srcOrd="2" destOrd="0" parTransId="{6390A91A-0381-476E-A71D-756D33C40A7B}" sibTransId="{75F1365F-C96C-4AD9-BC9B-8A407DAD3BD7}"/>
    <dgm:cxn modelId="{E44163AA-C1D1-4832-B13E-6AAEBF40A9ED}" type="presOf" srcId="{2E356ECF-5A51-4FF4-A328-EB40620DCF1B}" destId="{05008C35-5833-4A18-9BC6-06BFA8D70798}" srcOrd="0" destOrd="1" presId="urn:microsoft.com/office/officeart/2005/8/layout/hList1"/>
    <dgm:cxn modelId="{15EE10AB-BD28-4FA7-8EB7-6146D21E87BC}" type="presOf" srcId="{548A8DD1-9CC0-4F64-BC6E-DE48FE8D0582}" destId="{EAC82741-4DF4-41F2-A47C-EF76535CFF7B}" srcOrd="0" destOrd="1" presId="urn:microsoft.com/office/officeart/2005/8/layout/hList1"/>
    <dgm:cxn modelId="{74789BAB-43B7-43BB-8702-A7161FE36B93}" srcId="{DFD0D2FE-4CA6-4ED4-951B-9FD72A869649}" destId="{BAEB9777-F497-4217-8F91-01EE9B4C531D}" srcOrd="0" destOrd="0" parTransId="{69E6290C-9F2B-4670-B7FC-1AE960D3221B}" sibTransId="{82AB85D4-1BE3-4C42-87C1-104F3C903E8F}"/>
    <dgm:cxn modelId="{2A5D2BB2-166F-411C-ACBA-B4DE3231FD61}" type="presOf" srcId="{3107A018-D8F8-4BA0-ABFF-BEC93DBEFEF0}" destId="{760CEED1-34B3-4D7F-8127-03062B0A605E}" srcOrd="0" destOrd="4" presId="urn:microsoft.com/office/officeart/2005/8/layout/hList1"/>
    <dgm:cxn modelId="{3B4851B7-1079-4627-8069-3D2CC0F96B09}" srcId="{18F4D36F-1976-4A00-9AC3-8870B8A7BDEC}" destId="{EA0B2D31-9577-49F2-A90B-3A8CFF31408F}" srcOrd="3" destOrd="0" parTransId="{5C35D7E8-7D80-4269-BDBE-3CD9F9977068}" sibTransId="{9775C96E-E148-4754-8991-7B8F19B583E6}"/>
    <dgm:cxn modelId="{B7916EBE-993C-40E6-9262-B69950742CB6}" type="presOf" srcId="{14FB4E95-D01E-4081-BE5B-B66E0419721A}" destId="{760CEED1-34B3-4D7F-8127-03062B0A605E}" srcOrd="0" destOrd="0" presId="urn:microsoft.com/office/officeart/2005/8/layout/hList1"/>
    <dgm:cxn modelId="{856003C2-740B-4123-AB22-FD92EEFAB94D}" srcId="{DFD0D2FE-4CA6-4ED4-951B-9FD72A869649}" destId="{18F4D36F-1976-4A00-9AC3-8870B8A7BDEC}" srcOrd="2" destOrd="0" parTransId="{E065F5B4-8E24-44FF-A07D-21354448FEE2}" sibTransId="{FE25D781-9A5E-4FE9-B3B3-63B603EA1E28}"/>
    <dgm:cxn modelId="{7C9114C2-2865-42D8-A3BE-90973B227831}" srcId="{18F4D36F-1976-4A00-9AC3-8870B8A7BDEC}" destId="{F1112377-E4FB-4966-829E-820500206987}" srcOrd="4" destOrd="0" parTransId="{475B56C3-5B7D-4CFA-A448-449DA8AE9D54}" sibTransId="{D60EFE07-B760-42F1-84BE-77F1DD163931}"/>
    <dgm:cxn modelId="{84873DC4-4196-4997-A525-ED13DA469440}" srcId="{BAEB9777-F497-4217-8F91-01EE9B4C531D}" destId="{3107A018-D8F8-4BA0-ABFF-BEC93DBEFEF0}" srcOrd="4" destOrd="0" parTransId="{23E601B5-DC72-4175-AA57-55B171064339}" sibTransId="{CE76E0A1-0DD7-4733-9E12-B701C56465B7}"/>
    <dgm:cxn modelId="{08BC84C7-042C-4F84-BAC4-C9FCA6F41DA8}" type="presOf" srcId="{8934FAF6-25C3-4F8F-B8A2-5FD2575F93B3}" destId="{760CEED1-34B3-4D7F-8127-03062B0A605E}" srcOrd="0" destOrd="1" presId="urn:microsoft.com/office/officeart/2005/8/layout/hList1"/>
    <dgm:cxn modelId="{04C520ED-DD26-4E64-B1AE-35633E2DFCE9}" type="presOf" srcId="{18F4D36F-1976-4A00-9AC3-8870B8A7BDEC}" destId="{EABF13D5-5161-4CE1-8647-D825C5047817}" srcOrd="0" destOrd="0" presId="urn:microsoft.com/office/officeart/2005/8/layout/hList1"/>
    <dgm:cxn modelId="{57166DEF-2DA4-4A69-BBBD-39E2305DDDAE}" type="presOf" srcId="{EA0B2D31-9577-49F2-A90B-3A8CFF31408F}" destId="{EAC82741-4DF4-41F2-A47C-EF76535CFF7B}" srcOrd="0" destOrd="3" presId="urn:microsoft.com/office/officeart/2005/8/layout/hList1"/>
    <dgm:cxn modelId="{3A75BBF5-DE1E-4E1A-84AC-F57737FE2761}" type="presOf" srcId="{BAEB9777-F497-4217-8F91-01EE9B4C531D}" destId="{8E5732F0-0621-4A6F-BA14-5CA412ED7DBC}" srcOrd="0" destOrd="0" presId="urn:microsoft.com/office/officeart/2005/8/layout/hList1"/>
    <dgm:cxn modelId="{5D9579FB-9151-4E05-BDDA-12166B529BDF}" type="presOf" srcId="{357B5733-A861-4B3F-BF48-DF2D6CAF3B89}" destId="{EAC82741-4DF4-41F2-A47C-EF76535CFF7B}" srcOrd="0" destOrd="2" presId="urn:microsoft.com/office/officeart/2005/8/layout/hList1"/>
    <dgm:cxn modelId="{613519EA-A288-4CC5-B175-840272DD86CC}" type="presParOf" srcId="{B75FCE53-E54B-440A-8564-F18F2DA4519F}" destId="{66551F5F-E1C3-4944-9504-972F4F915E97}" srcOrd="0" destOrd="0" presId="urn:microsoft.com/office/officeart/2005/8/layout/hList1"/>
    <dgm:cxn modelId="{8982A470-06C2-4EBC-9320-BA2CC96F8C49}" type="presParOf" srcId="{66551F5F-E1C3-4944-9504-972F4F915E97}" destId="{8E5732F0-0621-4A6F-BA14-5CA412ED7DBC}" srcOrd="0" destOrd="0" presId="urn:microsoft.com/office/officeart/2005/8/layout/hList1"/>
    <dgm:cxn modelId="{81AEA4FB-03B3-44C5-9729-3AFA1256F381}" type="presParOf" srcId="{66551F5F-E1C3-4944-9504-972F4F915E97}" destId="{760CEED1-34B3-4D7F-8127-03062B0A605E}" srcOrd="1" destOrd="0" presId="urn:microsoft.com/office/officeart/2005/8/layout/hList1"/>
    <dgm:cxn modelId="{3F88A348-626E-41A4-BC4F-084B40DFB970}" type="presParOf" srcId="{B75FCE53-E54B-440A-8564-F18F2DA4519F}" destId="{C39EA3BE-F9E2-4691-8724-53B5714258BF}" srcOrd="1" destOrd="0" presId="urn:microsoft.com/office/officeart/2005/8/layout/hList1"/>
    <dgm:cxn modelId="{9157664C-B510-4728-944C-28CC467CE923}" type="presParOf" srcId="{B75FCE53-E54B-440A-8564-F18F2DA4519F}" destId="{92CE9656-8178-439F-84B3-5C63B9044F5C}" srcOrd="2" destOrd="0" presId="urn:microsoft.com/office/officeart/2005/8/layout/hList1"/>
    <dgm:cxn modelId="{5DBD1857-0384-4A6D-B8A2-48F9E76FEB40}" type="presParOf" srcId="{92CE9656-8178-439F-84B3-5C63B9044F5C}" destId="{791F54C2-7538-46B6-8212-A72060053C08}" srcOrd="0" destOrd="0" presId="urn:microsoft.com/office/officeart/2005/8/layout/hList1"/>
    <dgm:cxn modelId="{64A1414A-9E0A-4EC5-BFF9-61D798102CD7}" type="presParOf" srcId="{92CE9656-8178-439F-84B3-5C63B9044F5C}" destId="{05008C35-5833-4A18-9BC6-06BFA8D70798}" srcOrd="1" destOrd="0" presId="urn:microsoft.com/office/officeart/2005/8/layout/hList1"/>
    <dgm:cxn modelId="{CB0971A7-95EE-4E99-A7F3-18C49C249F98}" type="presParOf" srcId="{B75FCE53-E54B-440A-8564-F18F2DA4519F}" destId="{80864460-1CC9-4143-B37E-7C71B8B4869D}" srcOrd="3" destOrd="0" presId="urn:microsoft.com/office/officeart/2005/8/layout/hList1"/>
    <dgm:cxn modelId="{BC8A6545-7934-47A7-A0F0-1907D79B8A05}" type="presParOf" srcId="{B75FCE53-E54B-440A-8564-F18F2DA4519F}" destId="{2108DE5D-B039-4191-ABC9-ACFBD6BDE031}" srcOrd="4" destOrd="0" presId="urn:microsoft.com/office/officeart/2005/8/layout/hList1"/>
    <dgm:cxn modelId="{E45C3D18-7F72-4F90-846B-7B0C557C7BA8}" type="presParOf" srcId="{2108DE5D-B039-4191-ABC9-ACFBD6BDE031}" destId="{EABF13D5-5161-4CE1-8647-D825C5047817}" srcOrd="0" destOrd="0" presId="urn:microsoft.com/office/officeart/2005/8/layout/hList1"/>
    <dgm:cxn modelId="{CE81AC78-A2DC-40CE-BDA5-83966DE254AD}" type="presParOf" srcId="{2108DE5D-B039-4191-ABC9-ACFBD6BDE031}" destId="{EAC82741-4DF4-41F2-A47C-EF76535CFF7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167729-C907-4447-8B53-2EB310C10206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r-HR"/>
        </a:p>
      </dgm:t>
    </dgm:pt>
    <dgm:pt modelId="{D66BB119-3F4F-4347-A931-81C5B29A4C68}">
      <dgm:prSet phldrT="[Tekst]"/>
      <dgm:spPr/>
      <dgm:t>
        <a:bodyPr/>
        <a:lstStyle/>
        <a:p>
          <a:r>
            <a:rPr lang="hr-HR"/>
            <a:t>- izmjenjuje se i nadopunjuje prema učenikovim odgojno-obrazovnim potrebama, mogućnostima i sposobnostima </a:t>
          </a:r>
        </a:p>
        <a:p>
          <a:r>
            <a:rPr lang="hr-HR"/>
            <a:t>- prema težini i složenosti nastavnih sadržaja</a:t>
          </a:r>
          <a:endParaRPr lang="hr-HR" dirty="0"/>
        </a:p>
      </dgm:t>
    </dgm:pt>
    <dgm:pt modelId="{A0A234F6-1823-4598-A92D-4ACA93FF5B51}" type="parTrans" cxnId="{6F6D7235-0259-4D97-A999-FB922051665E}">
      <dgm:prSet/>
      <dgm:spPr/>
      <dgm:t>
        <a:bodyPr/>
        <a:lstStyle/>
        <a:p>
          <a:endParaRPr lang="hr-HR"/>
        </a:p>
      </dgm:t>
    </dgm:pt>
    <dgm:pt modelId="{84CB916F-0DB1-4919-AB79-206930CEA69E}" type="sibTrans" cxnId="{6F6D7235-0259-4D97-A999-FB922051665E}">
      <dgm:prSet/>
      <dgm:spPr/>
      <dgm:t>
        <a:bodyPr/>
        <a:lstStyle/>
        <a:p>
          <a:endParaRPr lang="hr-HR"/>
        </a:p>
      </dgm:t>
    </dgm:pt>
    <dgm:pt modelId="{C35392EC-4E0F-4827-99CD-C1227A953D1B}">
      <dgm:prSet phldrT="[Tekst]"/>
      <dgm:spPr/>
      <dgm:t>
        <a:bodyPr/>
        <a:lstStyle/>
        <a:p>
          <a:r>
            <a:rPr lang="hr-HR" dirty="0"/>
            <a:t>- na temelju rezultata inicijalne procjene i vrednovanja, učitelj bi trebao, čim uoči da učenik sporije usvaja ili ne usvaja odgojno-obrazovne ishode, planirati i primjenjivati postupke individualizacije i prilagodbe sadržaja i aktivnosti</a:t>
          </a:r>
        </a:p>
      </dgm:t>
    </dgm:pt>
    <dgm:pt modelId="{84C8BCD9-A572-470A-8D64-3F57C8E8970B}" type="parTrans" cxnId="{2BC0505F-25D8-4422-A018-070264B67F6C}">
      <dgm:prSet/>
      <dgm:spPr/>
      <dgm:t>
        <a:bodyPr/>
        <a:lstStyle/>
        <a:p>
          <a:endParaRPr lang="hr-HR"/>
        </a:p>
      </dgm:t>
    </dgm:pt>
    <dgm:pt modelId="{26FAE7FB-1C8C-4A22-A46A-E4744EE4D359}" type="sibTrans" cxnId="{2BC0505F-25D8-4422-A018-070264B67F6C}">
      <dgm:prSet/>
      <dgm:spPr/>
      <dgm:t>
        <a:bodyPr/>
        <a:lstStyle/>
        <a:p>
          <a:endParaRPr lang="hr-HR"/>
        </a:p>
      </dgm:t>
    </dgm:pt>
    <dgm:pt modelId="{AA3DCAD4-08A9-4C5E-8AD5-03DB24F10824}">
      <dgm:prSet phldrT="[Tekst]"/>
      <dgm:spPr/>
      <dgm:t>
        <a:bodyPr/>
        <a:lstStyle/>
        <a:p>
          <a:r>
            <a:rPr lang="hr-HR"/>
            <a:t>- postupci individualizacije i prilagodbe sadržaja mogu biti povremeni, privremeni ili trajni, sve dok postoji učenikova potreba za njima</a:t>
          </a:r>
          <a:endParaRPr lang="hr-HR" dirty="0"/>
        </a:p>
      </dgm:t>
    </dgm:pt>
    <dgm:pt modelId="{2CE6006B-3689-43A9-8014-05A65BB16EFF}" type="parTrans" cxnId="{FCFE257A-41AB-4518-8061-C822B5CCCB21}">
      <dgm:prSet/>
      <dgm:spPr/>
      <dgm:t>
        <a:bodyPr/>
        <a:lstStyle/>
        <a:p>
          <a:endParaRPr lang="hr-HR"/>
        </a:p>
      </dgm:t>
    </dgm:pt>
    <dgm:pt modelId="{CD384D86-D802-4604-931B-32ACED5930BE}" type="sibTrans" cxnId="{FCFE257A-41AB-4518-8061-C822B5CCCB21}">
      <dgm:prSet/>
      <dgm:spPr/>
      <dgm:t>
        <a:bodyPr/>
        <a:lstStyle/>
        <a:p>
          <a:endParaRPr lang="hr-HR"/>
        </a:p>
      </dgm:t>
    </dgm:pt>
    <dgm:pt modelId="{EADDFF37-B288-4A65-B1DE-ADB1CA12B43C}" type="pres">
      <dgm:prSet presAssocID="{B3167729-C907-4447-8B53-2EB310C10206}" presName="outerComposite" presStyleCnt="0">
        <dgm:presLayoutVars>
          <dgm:chMax val="5"/>
          <dgm:dir/>
          <dgm:resizeHandles val="exact"/>
        </dgm:presLayoutVars>
      </dgm:prSet>
      <dgm:spPr/>
    </dgm:pt>
    <dgm:pt modelId="{488F9740-BA77-4107-BAE3-3CD69FFF8329}" type="pres">
      <dgm:prSet presAssocID="{B3167729-C907-4447-8B53-2EB310C10206}" presName="dummyMaxCanvas" presStyleCnt="0">
        <dgm:presLayoutVars/>
      </dgm:prSet>
      <dgm:spPr/>
    </dgm:pt>
    <dgm:pt modelId="{6493CDC2-D711-461D-A946-0FAEE790CAA6}" type="pres">
      <dgm:prSet presAssocID="{B3167729-C907-4447-8B53-2EB310C10206}" presName="ThreeNodes_1" presStyleLbl="node1" presStyleIdx="0" presStyleCnt="3">
        <dgm:presLayoutVars>
          <dgm:bulletEnabled val="1"/>
        </dgm:presLayoutVars>
      </dgm:prSet>
      <dgm:spPr/>
    </dgm:pt>
    <dgm:pt modelId="{745480A9-CF0D-4A34-9BE2-F475A078501A}" type="pres">
      <dgm:prSet presAssocID="{B3167729-C907-4447-8B53-2EB310C10206}" presName="ThreeNodes_2" presStyleLbl="node1" presStyleIdx="1" presStyleCnt="3">
        <dgm:presLayoutVars>
          <dgm:bulletEnabled val="1"/>
        </dgm:presLayoutVars>
      </dgm:prSet>
      <dgm:spPr/>
    </dgm:pt>
    <dgm:pt modelId="{3449610C-D19F-4088-9277-D98F7E1D960F}" type="pres">
      <dgm:prSet presAssocID="{B3167729-C907-4447-8B53-2EB310C10206}" presName="ThreeNodes_3" presStyleLbl="node1" presStyleIdx="2" presStyleCnt="3">
        <dgm:presLayoutVars>
          <dgm:bulletEnabled val="1"/>
        </dgm:presLayoutVars>
      </dgm:prSet>
      <dgm:spPr/>
    </dgm:pt>
    <dgm:pt modelId="{C16B465C-9C84-4CC5-9CE3-3704C94BB68D}" type="pres">
      <dgm:prSet presAssocID="{B3167729-C907-4447-8B53-2EB310C10206}" presName="ThreeConn_1-2" presStyleLbl="fgAccFollowNode1" presStyleIdx="0" presStyleCnt="2">
        <dgm:presLayoutVars>
          <dgm:bulletEnabled val="1"/>
        </dgm:presLayoutVars>
      </dgm:prSet>
      <dgm:spPr/>
    </dgm:pt>
    <dgm:pt modelId="{3CE6526B-0674-4E3B-B584-83EB161C0256}" type="pres">
      <dgm:prSet presAssocID="{B3167729-C907-4447-8B53-2EB310C10206}" presName="ThreeConn_2-3" presStyleLbl="fgAccFollowNode1" presStyleIdx="1" presStyleCnt="2">
        <dgm:presLayoutVars>
          <dgm:bulletEnabled val="1"/>
        </dgm:presLayoutVars>
      </dgm:prSet>
      <dgm:spPr/>
    </dgm:pt>
    <dgm:pt modelId="{5ACDFC08-081D-495D-816E-52AD61D36890}" type="pres">
      <dgm:prSet presAssocID="{B3167729-C907-4447-8B53-2EB310C10206}" presName="ThreeNodes_1_text" presStyleLbl="node1" presStyleIdx="2" presStyleCnt="3">
        <dgm:presLayoutVars>
          <dgm:bulletEnabled val="1"/>
        </dgm:presLayoutVars>
      </dgm:prSet>
      <dgm:spPr/>
    </dgm:pt>
    <dgm:pt modelId="{F44553DE-99E4-4B5C-B9DE-2596AA026CAA}" type="pres">
      <dgm:prSet presAssocID="{B3167729-C907-4447-8B53-2EB310C10206}" presName="ThreeNodes_2_text" presStyleLbl="node1" presStyleIdx="2" presStyleCnt="3">
        <dgm:presLayoutVars>
          <dgm:bulletEnabled val="1"/>
        </dgm:presLayoutVars>
      </dgm:prSet>
      <dgm:spPr/>
    </dgm:pt>
    <dgm:pt modelId="{3A9FC9F7-80E5-4470-B44F-BED4059F402A}" type="pres">
      <dgm:prSet presAssocID="{B3167729-C907-4447-8B53-2EB310C1020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9D7021D-1457-4998-B459-E3078DA755CB}" type="presOf" srcId="{C35392EC-4E0F-4827-99CD-C1227A953D1B}" destId="{F44553DE-99E4-4B5C-B9DE-2596AA026CAA}" srcOrd="1" destOrd="0" presId="urn:microsoft.com/office/officeart/2005/8/layout/vProcess5"/>
    <dgm:cxn modelId="{6F6D7235-0259-4D97-A999-FB922051665E}" srcId="{B3167729-C907-4447-8B53-2EB310C10206}" destId="{D66BB119-3F4F-4347-A931-81C5B29A4C68}" srcOrd="0" destOrd="0" parTransId="{A0A234F6-1823-4598-A92D-4ACA93FF5B51}" sibTransId="{84CB916F-0DB1-4919-AB79-206930CEA69E}"/>
    <dgm:cxn modelId="{2BC0505F-25D8-4422-A018-070264B67F6C}" srcId="{B3167729-C907-4447-8B53-2EB310C10206}" destId="{C35392EC-4E0F-4827-99CD-C1227A953D1B}" srcOrd="1" destOrd="0" parTransId="{84C8BCD9-A572-470A-8D64-3F57C8E8970B}" sibTransId="{26FAE7FB-1C8C-4A22-A46A-E4744EE4D359}"/>
    <dgm:cxn modelId="{BADD5E53-048B-4EC9-B377-3178A82082CF}" type="presOf" srcId="{26FAE7FB-1C8C-4A22-A46A-E4744EE4D359}" destId="{3CE6526B-0674-4E3B-B584-83EB161C0256}" srcOrd="0" destOrd="0" presId="urn:microsoft.com/office/officeart/2005/8/layout/vProcess5"/>
    <dgm:cxn modelId="{FCFE257A-41AB-4518-8061-C822B5CCCB21}" srcId="{B3167729-C907-4447-8B53-2EB310C10206}" destId="{AA3DCAD4-08A9-4C5E-8AD5-03DB24F10824}" srcOrd="2" destOrd="0" parTransId="{2CE6006B-3689-43A9-8014-05A65BB16EFF}" sibTransId="{CD384D86-D802-4604-931B-32ACED5930BE}"/>
    <dgm:cxn modelId="{75B2FC91-6467-4570-91CF-0F3814701474}" type="presOf" srcId="{AA3DCAD4-08A9-4C5E-8AD5-03DB24F10824}" destId="{3449610C-D19F-4088-9277-D98F7E1D960F}" srcOrd="0" destOrd="0" presId="urn:microsoft.com/office/officeart/2005/8/layout/vProcess5"/>
    <dgm:cxn modelId="{B19D2A92-377E-4C3B-A1EE-16CD98EB5D4F}" type="presOf" srcId="{D66BB119-3F4F-4347-A931-81C5B29A4C68}" destId="{6493CDC2-D711-461D-A946-0FAEE790CAA6}" srcOrd="0" destOrd="0" presId="urn:microsoft.com/office/officeart/2005/8/layout/vProcess5"/>
    <dgm:cxn modelId="{32158DA4-F451-4EB7-BB4B-17DFD9825DC8}" type="presOf" srcId="{AA3DCAD4-08A9-4C5E-8AD5-03DB24F10824}" destId="{3A9FC9F7-80E5-4470-B44F-BED4059F402A}" srcOrd="1" destOrd="0" presId="urn:microsoft.com/office/officeart/2005/8/layout/vProcess5"/>
    <dgm:cxn modelId="{2F8DF6A8-E492-4456-A885-AA1B27ED064C}" type="presOf" srcId="{C35392EC-4E0F-4827-99CD-C1227A953D1B}" destId="{745480A9-CF0D-4A34-9BE2-F475A078501A}" srcOrd="0" destOrd="0" presId="urn:microsoft.com/office/officeart/2005/8/layout/vProcess5"/>
    <dgm:cxn modelId="{99016CB1-195B-4133-AB88-E218F4948CAA}" type="presOf" srcId="{84CB916F-0DB1-4919-AB79-206930CEA69E}" destId="{C16B465C-9C84-4CC5-9CE3-3704C94BB68D}" srcOrd="0" destOrd="0" presId="urn:microsoft.com/office/officeart/2005/8/layout/vProcess5"/>
    <dgm:cxn modelId="{74EA76C3-E31D-46D9-92E2-38989D78C951}" type="presOf" srcId="{D66BB119-3F4F-4347-A931-81C5B29A4C68}" destId="{5ACDFC08-081D-495D-816E-52AD61D36890}" srcOrd="1" destOrd="0" presId="urn:microsoft.com/office/officeart/2005/8/layout/vProcess5"/>
    <dgm:cxn modelId="{41C331DC-2344-43E3-AC87-0C66A7E3CD73}" type="presOf" srcId="{B3167729-C907-4447-8B53-2EB310C10206}" destId="{EADDFF37-B288-4A65-B1DE-ADB1CA12B43C}" srcOrd="0" destOrd="0" presId="urn:microsoft.com/office/officeart/2005/8/layout/vProcess5"/>
    <dgm:cxn modelId="{83113B57-8671-4B70-BEC7-B9F01567FE31}" type="presParOf" srcId="{EADDFF37-B288-4A65-B1DE-ADB1CA12B43C}" destId="{488F9740-BA77-4107-BAE3-3CD69FFF8329}" srcOrd="0" destOrd="0" presId="urn:microsoft.com/office/officeart/2005/8/layout/vProcess5"/>
    <dgm:cxn modelId="{92D60110-B0AD-41B9-9A3C-56619DFB4775}" type="presParOf" srcId="{EADDFF37-B288-4A65-B1DE-ADB1CA12B43C}" destId="{6493CDC2-D711-461D-A946-0FAEE790CAA6}" srcOrd="1" destOrd="0" presId="urn:microsoft.com/office/officeart/2005/8/layout/vProcess5"/>
    <dgm:cxn modelId="{D5C91A2B-3383-455B-BDAE-4F7063997531}" type="presParOf" srcId="{EADDFF37-B288-4A65-B1DE-ADB1CA12B43C}" destId="{745480A9-CF0D-4A34-9BE2-F475A078501A}" srcOrd="2" destOrd="0" presId="urn:microsoft.com/office/officeart/2005/8/layout/vProcess5"/>
    <dgm:cxn modelId="{69DCA692-542E-4B13-8253-C5A8284935F5}" type="presParOf" srcId="{EADDFF37-B288-4A65-B1DE-ADB1CA12B43C}" destId="{3449610C-D19F-4088-9277-D98F7E1D960F}" srcOrd="3" destOrd="0" presId="urn:microsoft.com/office/officeart/2005/8/layout/vProcess5"/>
    <dgm:cxn modelId="{1D48786F-7184-42FB-A478-BDEE2D3542D4}" type="presParOf" srcId="{EADDFF37-B288-4A65-B1DE-ADB1CA12B43C}" destId="{C16B465C-9C84-4CC5-9CE3-3704C94BB68D}" srcOrd="4" destOrd="0" presId="urn:microsoft.com/office/officeart/2005/8/layout/vProcess5"/>
    <dgm:cxn modelId="{76F48837-0152-431E-91A5-559B0749DC6D}" type="presParOf" srcId="{EADDFF37-B288-4A65-B1DE-ADB1CA12B43C}" destId="{3CE6526B-0674-4E3B-B584-83EB161C0256}" srcOrd="5" destOrd="0" presId="urn:microsoft.com/office/officeart/2005/8/layout/vProcess5"/>
    <dgm:cxn modelId="{8A9BCB47-0365-4BF5-A095-CC1175097364}" type="presParOf" srcId="{EADDFF37-B288-4A65-B1DE-ADB1CA12B43C}" destId="{5ACDFC08-081D-495D-816E-52AD61D36890}" srcOrd="6" destOrd="0" presId="urn:microsoft.com/office/officeart/2005/8/layout/vProcess5"/>
    <dgm:cxn modelId="{6F753F9B-784A-4C59-8ABB-CB92A69B50FE}" type="presParOf" srcId="{EADDFF37-B288-4A65-B1DE-ADB1CA12B43C}" destId="{F44553DE-99E4-4B5C-B9DE-2596AA026CAA}" srcOrd="7" destOrd="0" presId="urn:microsoft.com/office/officeart/2005/8/layout/vProcess5"/>
    <dgm:cxn modelId="{D8AD3CFF-029C-4CC2-B6FC-41C5CBE8BCB4}" type="presParOf" srcId="{EADDFF37-B288-4A65-B1DE-ADB1CA12B43C}" destId="{3A9FC9F7-80E5-4470-B44F-BED4059F402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4B172-F0ED-4C3C-A511-BFF0D1442BD6}">
      <dsp:nvSpPr>
        <dsp:cNvPr id="0" name=""/>
        <dsp:cNvSpPr/>
      </dsp:nvSpPr>
      <dsp:spPr>
        <a:xfrm>
          <a:off x="3576958" y="1685913"/>
          <a:ext cx="3361682" cy="266453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altLang="en-US" sz="2300" b="1" i="1" kern="1200" dirty="0">
              <a:solidFill>
                <a:schemeClr val="accent6">
                  <a:lumMod val="50000"/>
                </a:schemeClr>
              </a:solidFill>
            </a:rPr>
            <a:t>Učenici s posebnim odgojno-obrazovnim potrebama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i="1" kern="1200" dirty="0">
              <a:solidFill>
                <a:schemeClr val="accent6">
                  <a:lumMod val="50000"/>
                </a:schemeClr>
              </a:solidFill>
            </a:rPr>
            <a:t>(Čl. 62)</a:t>
          </a:r>
          <a:endParaRPr lang="en-US" sz="23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069265" y="2076125"/>
        <a:ext cx="2377068" cy="1884109"/>
      </dsp:txXfrm>
    </dsp:sp>
    <dsp:sp modelId="{E661E4BE-39B3-4ABE-B53F-BE237F6B20AA}">
      <dsp:nvSpPr>
        <dsp:cNvPr id="0" name=""/>
        <dsp:cNvSpPr/>
      </dsp:nvSpPr>
      <dsp:spPr>
        <a:xfrm rot="12638001">
          <a:off x="1927620" y="1399039"/>
          <a:ext cx="2240851" cy="759392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666B1-9E2B-4140-9D93-BC03877180ED}">
      <dsp:nvSpPr>
        <dsp:cNvPr id="0" name=""/>
        <dsp:cNvSpPr/>
      </dsp:nvSpPr>
      <dsp:spPr>
        <a:xfrm>
          <a:off x="605266" y="0"/>
          <a:ext cx="2531307" cy="20250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altLang="en-US" sz="4100" kern="1200" dirty="0">
              <a:solidFill>
                <a:srgbClr val="002060"/>
              </a:solidFill>
            </a:rPr>
            <a:t>učenici s teškoćama</a:t>
          </a:r>
          <a:endParaRPr lang="en-US" sz="4100" kern="1200" dirty="0">
            <a:solidFill>
              <a:srgbClr val="002060"/>
            </a:solidFill>
          </a:endParaRPr>
        </a:p>
      </dsp:txBody>
      <dsp:txXfrm>
        <a:off x="664578" y="59312"/>
        <a:ext cx="2412683" cy="1906421"/>
      </dsp:txXfrm>
    </dsp:sp>
    <dsp:sp modelId="{489E46CA-756B-4ADD-94F8-EAAE00189983}">
      <dsp:nvSpPr>
        <dsp:cNvPr id="0" name=""/>
        <dsp:cNvSpPr/>
      </dsp:nvSpPr>
      <dsp:spPr>
        <a:xfrm rot="19567411">
          <a:off x="6300749" y="1413329"/>
          <a:ext cx="1940451" cy="759392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C7A91-B552-4586-BC5F-0E7D459563EB}">
      <dsp:nvSpPr>
        <dsp:cNvPr id="0" name=""/>
        <dsp:cNvSpPr/>
      </dsp:nvSpPr>
      <dsp:spPr>
        <a:xfrm>
          <a:off x="6979526" y="0"/>
          <a:ext cx="2531307" cy="2025045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altLang="en-US" sz="4100" kern="1200" dirty="0">
              <a:solidFill>
                <a:srgbClr val="FFFF00"/>
              </a:solidFill>
            </a:rPr>
            <a:t>daroviti učenici </a:t>
          </a:r>
          <a:endParaRPr lang="en-US" sz="4100" kern="1200" dirty="0">
            <a:solidFill>
              <a:srgbClr val="FFFF00"/>
            </a:solidFill>
          </a:endParaRPr>
        </a:p>
      </dsp:txBody>
      <dsp:txXfrm>
        <a:off x="7038838" y="59312"/>
        <a:ext cx="2412683" cy="19064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A5DC76-7ECA-49B0-95D0-94F3B188DC42}">
      <dsp:nvSpPr>
        <dsp:cNvPr id="0" name=""/>
        <dsp:cNvSpPr/>
      </dsp:nvSpPr>
      <dsp:spPr>
        <a:xfrm>
          <a:off x="948651" y="819986"/>
          <a:ext cx="8301055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* R</a:t>
          </a:r>
          <a:r>
            <a:rPr lang="en-US" sz="2800" kern="1200" dirty="0" err="1"/>
            <a:t>azličiti</a:t>
          </a:r>
          <a:r>
            <a:rPr lang="en-US" sz="2800" kern="1200" dirty="0"/>
            <a:t> u </a:t>
          </a:r>
          <a:r>
            <a:rPr lang="en-US" sz="2800" kern="1200" dirty="0" err="1"/>
            <a:t>mogućnostima</a:t>
          </a:r>
          <a:r>
            <a:rPr lang="en-US" sz="2800" kern="1200" dirty="0"/>
            <a:t>, </a:t>
          </a:r>
          <a:r>
            <a:rPr lang="en-US" sz="2800" kern="1200" dirty="0" err="1"/>
            <a:t>isti</a:t>
          </a:r>
          <a:r>
            <a:rPr lang="en-US" sz="2800" kern="1200" dirty="0"/>
            <a:t> </a:t>
          </a:r>
          <a:r>
            <a:rPr lang="en-US" sz="2800" kern="1200" dirty="0" err="1"/>
            <a:t>smo</a:t>
          </a:r>
          <a:r>
            <a:rPr lang="en-US" sz="2800" kern="1200" dirty="0"/>
            <a:t> u </a:t>
          </a:r>
          <a:r>
            <a:rPr lang="en-US" sz="2800" kern="1200" dirty="0" err="1"/>
            <a:t>svojoj</a:t>
          </a:r>
          <a:r>
            <a:rPr lang="en-US" sz="2800" kern="1200" dirty="0"/>
            <a:t> </a:t>
          </a:r>
          <a:r>
            <a:rPr lang="en-US" sz="2800" kern="1200" dirty="0" err="1"/>
            <a:t>ljudskoj</a:t>
          </a:r>
          <a:r>
            <a:rPr lang="en-US" sz="2800" kern="1200" dirty="0"/>
            <a:t> </a:t>
          </a:r>
          <a:r>
            <a:rPr lang="en-US" sz="2800" kern="1200" dirty="0" err="1"/>
            <a:t>vrijednosti</a:t>
          </a:r>
          <a:r>
            <a:rPr lang="en-US" sz="2800" kern="1200" dirty="0"/>
            <a:t> i </a:t>
          </a:r>
          <a:r>
            <a:rPr lang="en-US" sz="2800" kern="1200" dirty="0" err="1"/>
            <a:t>pravima</a:t>
          </a:r>
          <a:endParaRPr lang="en-US" sz="2800" kern="1200" dirty="0"/>
        </a:p>
      </dsp:txBody>
      <dsp:txXfrm>
        <a:off x="1024756" y="896091"/>
        <a:ext cx="8148845" cy="1406815"/>
      </dsp:txXfrm>
    </dsp:sp>
    <dsp:sp modelId="{8A1194DC-6299-48C5-AAA7-1CA1C27725EC}">
      <dsp:nvSpPr>
        <dsp:cNvPr id="0" name=""/>
        <dsp:cNvSpPr/>
      </dsp:nvSpPr>
      <dsp:spPr>
        <a:xfrm>
          <a:off x="0" y="2566212"/>
          <a:ext cx="10198358" cy="15590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 dirty="0"/>
            <a:t>* Različitost djece/učenika upućuje na potrebu planiranja i realizacije </a:t>
          </a:r>
          <a:r>
            <a:rPr lang="hr-HR" sz="2800" kern="1200" dirty="0" err="1"/>
            <a:t>inkluzivne</a:t>
          </a:r>
          <a:r>
            <a:rPr lang="hr-HR" sz="2800" kern="1200" dirty="0"/>
            <a:t> nastave temeljem </a:t>
          </a:r>
          <a:r>
            <a:rPr lang="hr-HR" sz="2800" kern="1200" dirty="0">
              <a:solidFill>
                <a:schemeClr val="tx1"/>
              </a:solidFill>
              <a:highlight>
                <a:srgbClr val="FFFF00"/>
              </a:highlight>
            </a:rPr>
            <a:t>načela univerzalnog dizajna </a:t>
          </a:r>
          <a:r>
            <a:rPr lang="hr-HR" sz="2800" kern="1200" dirty="0"/>
            <a:t>učenja i poučavanja</a:t>
          </a:r>
          <a:endParaRPr lang="en-US" sz="2800" kern="1200" dirty="0"/>
        </a:p>
      </dsp:txBody>
      <dsp:txXfrm>
        <a:off x="76105" y="2642317"/>
        <a:ext cx="10046148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41481-1A1C-4F50-A525-57D574FA87D9}">
      <dsp:nvSpPr>
        <dsp:cNvPr id="0" name=""/>
        <dsp:cNvSpPr/>
      </dsp:nvSpPr>
      <dsp:spPr>
        <a:xfrm>
          <a:off x="872196" y="0"/>
          <a:ext cx="9884897" cy="491665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226974-6DAA-4820-9B84-ED6ADE5F3584}">
      <dsp:nvSpPr>
        <dsp:cNvPr id="0" name=""/>
        <dsp:cNvSpPr/>
      </dsp:nvSpPr>
      <dsp:spPr>
        <a:xfrm>
          <a:off x="66003" y="625781"/>
          <a:ext cx="1707290" cy="366508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solidFill>
                <a:srgbClr val="002060"/>
              </a:solidFill>
            </a:rPr>
            <a:t>Percepcija</a:t>
          </a:r>
          <a:r>
            <a:rPr lang="hr-HR" sz="2000" kern="1200" dirty="0">
              <a:solidFill>
                <a:srgbClr val="002060"/>
              </a:solidFill>
            </a:rPr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solidFill>
                <a:srgbClr val="002060"/>
              </a:solidFill>
            </a:rPr>
            <a:t>(auditivna, vizualna, taktilna, </a:t>
          </a:r>
          <a:r>
            <a:rPr lang="hr-HR" sz="2000" kern="1200" dirty="0" err="1">
              <a:solidFill>
                <a:srgbClr val="002060"/>
              </a:solidFill>
            </a:rPr>
            <a:t>olfaktorna</a:t>
          </a:r>
          <a:r>
            <a:rPr lang="hr-HR" sz="2000" kern="1200" dirty="0">
              <a:solidFill>
                <a:srgbClr val="002060"/>
              </a:solidFill>
            </a:rPr>
            <a:t>, </a:t>
          </a:r>
          <a:r>
            <a:rPr lang="hr-HR" sz="2000" kern="1200" dirty="0" err="1">
              <a:solidFill>
                <a:srgbClr val="002060"/>
              </a:solidFill>
            </a:rPr>
            <a:t>gestativna</a:t>
          </a:r>
          <a:r>
            <a:rPr lang="hr-HR" sz="2000" kern="1200" dirty="0">
              <a:solidFill>
                <a:srgbClr val="002060"/>
              </a:solidFill>
            </a:rPr>
            <a:t>, vestibularna, </a:t>
          </a:r>
          <a:r>
            <a:rPr lang="hr-HR" sz="2000" kern="1200" dirty="0" err="1">
              <a:solidFill>
                <a:srgbClr val="002060"/>
              </a:solidFill>
            </a:rPr>
            <a:t>kinestetska</a:t>
          </a:r>
          <a:r>
            <a:rPr lang="hr-HR" sz="2000" kern="1200" dirty="0">
              <a:solidFill>
                <a:srgbClr val="002060"/>
              </a:solidFill>
            </a:rPr>
            <a:t>)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149346" y="709124"/>
        <a:ext cx="1540604" cy="3498401"/>
      </dsp:txXfrm>
    </dsp:sp>
    <dsp:sp modelId="{CCFDBC36-C9EA-4A73-BB99-0C861F1967CA}">
      <dsp:nvSpPr>
        <dsp:cNvPr id="0" name=""/>
        <dsp:cNvSpPr/>
      </dsp:nvSpPr>
      <dsp:spPr>
        <a:xfrm>
          <a:off x="1913861" y="672912"/>
          <a:ext cx="1793715" cy="3494282"/>
        </a:xfrm>
        <a:prstGeom prst="roundRect">
          <a:avLst/>
        </a:prstGeom>
        <a:solidFill>
          <a:schemeClr val="accent4">
            <a:hueOff val="1960178"/>
            <a:satOff val="-8155"/>
            <a:lumOff val="1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>
              <a:solidFill>
                <a:srgbClr val="002060"/>
              </a:solidFill>
            </a:rPr>
            <a:t>Zapamćivanje i pamćenje</a:t>
          </a:r>
          <a:endParaRPr lang="en-US" sz="2000" kern="1200" dirty="0">
            <a:solidFill>
              <a:srgbClr val="002060"/>
            </a:solidFill>
          </a:endParaRPr>
        </a:p>
      </dsp:txBody>
      <dsp:txXfrm>
        <a:off x="2001423" y="760474"/>
        <a:ext cx="1618591" cy="3319158"/>
      </dsp:txXfrm>
    </dsp:sp>
    <dsp:sp modelId="{B44380B6-42FC-4F5C-A4B7-D1AD81E0C1FD}">
      <dsp:nvSpPr>
        <dsp:cNvPr id="0" name=""/>
        <dsp:cNvSpPr/>
      </dsp:nvSpPr>
      <dsp:spPr>
        <a:xfrm>
          <a:off x="3800530" y="757754"/>
          <a:ext cx="1264835" cy="3346783"/>
        </a:xfrm>
        <a:prstGeom prst="roundRect">
          <a:avLst/>
        </a:prstGeom>
        <a:solidFill>
          <a:schemeClr val="accent4">
            <a:hueOff val="3920356"/>
            <a:satOff val="-16311"/>
            <a:lumOff val="3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solidFill>
                <a:srgbClr val="002060"/>
              </a:solidFill>
            </a:rPr>
            <a:t>Pažnja</a:t>
          </a:r>
          <a:endParaRPr lang="en-US" sz="2400" kern="1200" dirty="0">
            <a:solidFill>
              <a:srgbClr val="002060"/>
            </a:solidFill>
          </a:endParaRPr>
        </a:p>
      </dsp:txBody>
      <dsp:txXfrm>
        <a:off x="3862274" y="819498"/>
        <a:ext cx="1141347" cy="3223295"/>
      </dsp:txXfrm>
    </dsp:sp>
    <dsp:sp modelId="{A8852351-6E97-419A-BCC5-F2F253A066CE}">
      <dsp:nvSpPr>
        <dsp:cNvPr id="0" name=""/>
        <dsp:cNvSpPr/>
      </dsp:nvSpPr>
      <dsp:spPr>
        <a:xfrm>
          <a:off x="5095539" y="748333"/>
          <a:ext cx="1536398" cy="3309062"/>
        </a:xfrm>
        <a:prstGeom prst="roundRect">
          <a:avLst/>
        </a:prstGeom>
        <a:solidFill>
          <a:schemeClr val="accent4">
            <a:hueOff val="5880535"/>
            <a:satOff val="-24466"/>
            <a:lumOff val="5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solidFill>
                <a:srgbClr val="002060"/>
              </a:solidFill>
            </a:rPr>
            <a:t>Mišljenje</a:t>
          </a:r>
          <a:endParaRPr lang="en-US" sz="2400" kern="1200" dirty="0">
            <a:solidFill>
              <a:srgbClr val="002060"/>
            </a:solidFill>
          </a:endParaRPr>
        </a:p>
      </dsp:txBody>
      <dsp:txXfrm>
        <a:off x="5170540" y="823334"/>
        <a:ext cx="1386396" cy="3159060"/>
      </dsp:txXfrm>
    </dsp:sp>
    <dsp:sp modelId="{1814F040-0722-4EBA-AAEF-C62289A7A2FC}">
      <dsp:nvSpPr>
        <dsp:cNvPr id="0" name=""/>
        <dsp:cNvSpPr/>
      </dsp:nvSpPr>
      <dsp:spPr>
        <a:xfrm>
          <a:off x="6702826" y="776614"/>
          <a:ext cx="1891636" cy="3274646"/>
        </a:xfrm>
        <a:prstGeom prst="roundRect">
          <a:avLst/>
        </a:prstGeom>
        <a:solidFill>
          <a:schemeClr val="accent4">
            <a:hueOff val="7840713"/>
            <a:satOff val="-32622"/>
            <a:lumOff val="7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solidFill>
                <a:srgbClr val="002060"/>
              </a:solidFill>
            </a:rPr>
            <a:t>Recepcija i ekspresija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solidFill>
                <a:srgbClr val="002060"/>
              </a:solidFill>
            </a:rPr>
            <a:t> </a:t>
          </a:r>
          <a:r>
            <a:rPr lang="hr-HR" sz="1800" kern="1200" dirty="0">
              <a:solidFill>
                <a:srgbClr val="002060"/>
              </a:solidFill>
            </a:rPr>
            <a:t>(razumijevanje govorenih/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rgbClr val="002060"/>
              </a:solidFill>
            </a:rPr>
            <a:t>napisanih riječi i poremećaji govora)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6795168" y="868956"/>
        <a:ext cx="1706952" cy="3089962"/>
      </dsp:txXfrm>
    </dsp:sp>
    <dsp:sp modelId="{16D15C8A-D70A-4E6A-8FB7-9A711D76E682}">
      <dsp:nvSpPr>
        <dsp:cNvPr id="0" name=""/>
        <dsp:cNvSpPr/>
      </dsp:nvSpPr>
      <dsp:spPr>
        <a:xfrm>
          <a:off x="8754401" y="779652"/>
          <a:ext cx="2217667" cy="3339605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solidFill>
                <a:srgbClr val="002060"/>
              </a:solidFill>
            </a:rPr>
            <a:t>Adaptivno ponašanje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 dirty="0">
              <a:solidFill>
                <a:srgbClr val="002060"/>
              </a:solidFill>
            </a:rPr>
            <a:t> </a:t>
          </a:r>
          <a:r>
            <a:rPr lang="hr-HR" sz="1800" kern="1200" dirty="0">
              <a:solidFill>
                <a:srgbClr val="002060"/>
              </a:solidFill>
            </a:rPr>
            <a:t>(teškoće primjene naučenih školskih sadržaja,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>
              <a:solidFill>
                <a:srgbClr val="002060"/>
              </a:solidFill>
            </a:rPr>
            <a:t>teškoće snalaženja u novim socijalnim situacijama)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8862659" y="887910"/>
        <a:ext cx="2001151" cy="31230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732F0-0621-4A6F-BA14-5CA412ED7DBC}">
      <dsp:nvSpPr>
        <dsp:cNvPr id="0" name=""/>
        <dsp:cNvSpPr/>
      </dsp:nvSpPr>
      <dsp:spPr>
        <a:xfrm>
          <a:off x="3248" y="63181"/>
          <a:ext cx="3167487" cy="10541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Univerzalni dizajn za učenje </a:t>
          </a:r>
          <a:r>
            <a:rPr lang="hr-HR" sz="2000" kern="1200" dirty="0"/>
            <a:t>je pristup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Usmjerava:</a:t>
          </a:r>
          <a:endParaRPr lang="en-US" sz="2000" kern="1200" dirty="0"/>
        </a:p>
      </dsp:txBody>
      <dsp:txXfrm>
        <a:off x="3248" y="63181"/>
        <a:ext cx="3167487" cy="1054119"/>
      </dsp:txXfrm>
    </dsp:sp>
    <dsp:sp modelId="{760CEED1-34B3-4D7F-8127-03062B0A605E}">
      <dsp:nvSpPr>
        <dsp:cNvPr id="0" name=""/>
        <dsp:cNvSpPr/>
      </dsp:nvSpPr>
      <dsp:spPr>
        <a:xfrm>
          <a:off x="0" y="1128333"/>
          <a:ext cx="3167487" cy="39772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kern="1200" dirty="0"/>
            <a:t>u prilagođavanje strategija,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kern="1200" dirty="0"/>
            <a:t>aktivnosti,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kern="1200" dirty="0"/>
            <a:t>materijala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r-HR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kern="1200" dirty="0"/>
            <a:t>služe svim učenicima s različitim </a:t>
          </a:r>
          <a:r>
            <a:rPr lang="hr-HR" sz="2100" kern="1200" dirty="0" err="1"/>
            <a:t>oo</a:t>
          </a:r>
          <a:r>
            <a:rPr lang="hr-HR" sz="2100" kern="1200" dirty="0"/>
            <a:t> potrebama, bez obzira na sposobnost, teškoću, dob, spol ili kulturno i jezično porijeklo </a:t>
          </a:r>
        </a:p>
      </dsp:txBody>
      <dsp:txXfrm>
        <a:off x="0" y="1128333"/>
        <a:ext cx="3167487" cy="3977277"/>
      </dsp:txXfrm>
    </dsp:sp>
    <dsp:sp modelId="{791F54C2-7538-46B6-8212-A72060053C08}">
      <dsp:nvSpPr>
        <dsp:cNvPr id="0" name=""/>
        <dsp:cNvSpPr/>
      </dsp:nvSpPr>
      <dsp:spPr>
        <a:xfrm>
          <a:off x="3614184" y="88288"/>
          <a:ext cx="3167487" cy="1010541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b="1" kern="1200" dirty="0"/>
            <a:t>Individualizirani pristup </a:t>
          </a:r>
        </a:p>
      </dsp:txBody>
      <dsp:txXfrm>
        <a:off x="3614184" y="88288"/>
        <a:ext cx="3167487" cy="1010541"/>
      </dsp:txXfrm>
    </dsp:sp>
    <dsp:sp modelId="{05008C35-5833-4A18-9BC6-06BFA8D70798}">
      <dsp:nvSpPr>
        <dsp:cNvPr id="0" name=""/>
        <dsp:cNvSpPr/>
      </dsp:nvSpPr>
      <dsp:spPr>
        <a:xfrm>
          <a:off x="3614184" y="1197765"/>
          <a:ext cx="3167487" cy="3920428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kern="1200" dirty="0"/>
            <a:t> kvalitetnije učenje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kern="1200" dirty="0"/>
            <a:t> razvoj motivacije  i iskustva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kern="1200" dirty="0"/>
            <a:t> senzibilizacija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100" kern="1200" dirty="0"/>
            <a:t> razvoj vršnjačke podrške</a:t>
          </a:r>
        </a:p>
      </dsp:txBody>
      <dsp:txXfrm>
        <a:off x="3614184" y="1197765"/>
        <a:ext cx="3167487" cy="3920428"/>
      </dsp:txXfrm>
    </dsp:sp>
    <dsp:sp modelId="{EABF13D5-5161-4CE1-8647-D825C5047817}">
      <dsp:nvSpPr>
        <dsp:cNvPr id="0" name=""/>
        <dsp:cNvSpPr/>
      </dsp:nvSpPr>
      <dsp:spPr>
        <a:xfrm>
          <a:off x="6991866" y="7240"/>
          <a:ext cx="3167487" cy="1266995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Mogućnost </a:t>
          </a:r>
          <a:r>
            <a:rPr lang="hr-HR" sz="2000" b="1" kern="1200" dirty="0"/>
            <a:t>diskretne individualizacije </a:t>
          </a:r>
          <a:r>
            <a:rPr lang="hr-HR" sz="2000" kern="1200" dirty="0"/>
            <a:t>– odgojitelj/učitelj kreira koristeći </a:t>
          </a:r>
          <a:endParaRPr lang="en-US" sz="2000" kern="1200" dirty="0"/>
        </a:p>
      </dsp:txBody>
      <dsp:txXfrm>
        <a:off x="6991866" y="7240"/>
        <a:ext cx="3167487" cy="1266995"/>
      </dsp:txXfrm>
    </dsp:sp>
    <dsp:sp modelId="{EAC82741-4DF4-41F2-A47C-EF76535CFF7B}">
      <dsp:nvSpPr>
        <dsp:cNvPr id="0" name=""/>
        <dsp:cNvSpPr/>
      </dsp:nvSpPr>
      <dsp:spPr>
        <a:xfrm>
          <a:off x="7001179" y="1341541"/>
          <a:ext cx="3167487" cy="3801558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 dirty="0"/>
            <a:t>različita vizualna didaktička sredstava,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 dirty="0"/>
            <a:t>auditivne didaktičke tehnike,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 dirty="0" err="1"/>
            <a:t>kinestetičke</a:t>
          </a:r>
          <a:r>
            <a:rPr lang="hr-HR" sz="2000" kern="1200" dirty="0"/>
            <a:t> didaktičke metode,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 dirty="0"/>
            <a:t>oblike izražavanja,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2000" kern="1200" dirty="0"/>
            <a:t>priprema zadatke različite razine složenosti i različite nastavne aktivnosti</a:t>
          </a:r>
          <a:endParaRPr lang="en-US" sz="2000" kern="1200" dirty="0"/>
        </a:p>
      </dsp:txBody>
      <dsp:txXfrm>
        <a:off x="7001179" y="1341541"/>
        <a:ext cx="3167487" cy="38015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93CDC2-D711-461D-A946-0FAEE790CAA6}">
      <dsp:nvSpPr>
        <dsp:cNvPr id="0" name=""/>
        <dsp:cNvSpPr/>
      </dsp:nvSpPr>
      <dsp:spPr>
        <a:xfrm>
          <a:off x="0" y="0"/>
          <a:ext cx="9015049" cy="15808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- izmjenjuje se i nadopunjuje prema učenikovim odgojno-obrazovnim potrebama, mogućnostima i sposobnostima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- prema težini i složenosti nastavnih sadržaja</a:t>
          </a:r>
          <a:endParaRPr lang="hr-HR" sz="2300" kern="1200" dirty="0"/>
        </a:p>
      </dsp:txBody>
      <dsp:txXfrm>
        <a:off x="46302" y="46302"/>
        <a:ext cx="7309162" cy="1488270"/>
      </dsp:txXfrm>
    </dsp:sp>
    <dsp:sp modelId="{745480A9-CF0D-4A34-9BE2-F475A078501A}">
      <dsp:nvSpPr>
        <dsp:cNvPr id="0" name=""/>
        <dsp:cNvSpPr/>
      </dsp:nvSpPr>
      <dsp:spPr>
        <a:xfrm>
          <a:off x="795445" y="1844353"/>
          <a:ext cx="9015049" cy="1580874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 dirty="0"/>
            <a:t>- na temelju rezultata inicijalne procjene i vrednovanja, učitelj bi trebao, čim uoči da učenik sporije usvaja ili ne usvaja odgojno-obrazovne ishode, planirati i primjenjivati postupke individualizacije i prilagodbe sadržaja i aktivnosti</a:t>
          </a:r>
        </a:p>
      </dsp:txBody>
      <dsp:txXfrm>
        <a:off x="841747" y="1890655"/>
        <a:ext cx="7099431" cy="1488270"/>
      </dsp:txXfrm>
    </dsp:sp>
    <dsp:sp modelId="{3449610C-D19F-4088-9277-D98F7E1D960F}">
      <dsp:nvSpPr>
        <dsp:cNvPr id="0" name=""/>
        <dsp:cNvSpPr/>
      </dsp:nvSpPr>
      <dsp:spPr>
        <a:xfrm>
          <a:off x="1590890" y="3688707"/>
          <a:ext cx="9015049" cy="1580874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- postupci individualizacije i prilagodbe sadržaja mogu biti povremeni, privremeni ili trajni, sve dok postoji učenikova potreba za njima</a:t>
          </a:r>
          <a:endParaRPr lang="hr-HR" sz="2300" kern="1200" dirty="0"/>
        </a:p>
      </dsp:txBody>
      <dsp:txXfrm>
        <a:off x="1637192" y="3735009"/>
        <a:ext cx="7099431" cy="1488270"/>
      </dsp:txXfrm>
    </dsp:sp>
    <dsp:sp modelId="{C16B465C-9C84-4CC5-9CE3-3704C94BB68D}">
      <dsp:nvSpPr>
        <dsp:cNvPr id="0" name=""/>
        <dsp:cNvSpPr/>
      </dsp:nvSpPr>
      <dsp:spPr>
        <a:xfrm>
          <a:off x="7987480" y="1198829"/>
          <a:ext cx="1027568" cy="102756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3600" kern="1200"/>
        </a:p>
      </dsp:txBody>
      <dsp:txXfrm>
        <a:off x="8218683" y="1198829"/>
        <a:ext cx="565162" cy="773245"/>
      </dsp:txXfrm>
    </dsp:sp>
    <dsp:sp modelId="{3CE6526B-0674-4E3B-B584-83EB161C0256}">
      <dsp:nvSpPr>
        <dsp:cNvPr id="0" name=""/>
        <dsp:cNvSpPr/>
      </dsp:nvSpPr>
      <dsp:spPr>
        <a:xfrm>
          <a:off x="8782926" y="3032644"/>
          <a:ext cx="1027568" cy="102756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3600" kern="1200"/>
        </a:p>
      </dsp:txBody>
      <dsp:txXfrm>
        <a:off x="9014129" y="3032644"/>
        <a:ext cx="565162" cy="773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94720-D435-4376-83C0-E93BD8620BCD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1DE2C-AF91-4EAC-B297-8AB5248EE54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5558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764C67-C0D4-4DC6-8676-978C2B7CE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DBC5C88-8C6A-47DD-A500-E80E22164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A28855-0039-4ACC-840D-C54596299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8D6D5F3-0E20-4817-A44B-AD7537253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A415746-08BB-4595-BB47-6C6B1166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067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929C49-21A8-48BE-8452-789C03766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B2B5154-EE46-4F16-B592-548877BD6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F00CEEF-3423-4089-8FFB-36AD587B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E47AFDC-8309-4281-B32B-36F9ED56D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C77B604-E67D-4218-8B63-62A9128C9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508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0548A040-F7F1-4760-9534-D976516AF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C2208FD2-C204-44EE-80F5-B6AC36421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F3249D5-095E-4F8A-B58E-3D0D75122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381DB41-BCFA-4455-B215-E25B4F0E4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882771B-E2A5-426E-AA5D-A2E004116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1721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0" y="1676400"/>
            <a:ext cx="9042400" cy="9604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40000" y="2819401"/>
            <a:ext cx="4419600" cy="3306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162800" y="2819400"/>
            <a:ext cx="4419600" cy="1576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162800" y="4548189"/>
            <a:ext cx="4419600" cy="157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0953E-E8F2-46F3-87A3-3F504A5501EB}" type="datetime2">
              <a:rPr lang="hr-HR"/>
              <a:pPr>
                <a:defRPr/>
              </a:pPr>
              <a:t>ponedjeljak, 21. listopada 2024.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MFMG09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58DE3-F9DC-4D61-A9B2-41F6FA1DF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3039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563" y="0"/>
            <a:ext cx="10032437" cy="1069514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831637" y="1268760"/>
            <a:ext cx="8750763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845429" y="1844825"/>
            <a:ext cx="8750763" cy="4147865"/>
          </a:xfrm>
          <a:prstGeom prst="rect">
            <a:avLst/>
          </a:prstGeom>
        </p:spPr>
        <p:txBody>
          <a:bodyPr lIns="396000"/>
          <a:lstStyle>
            <a:lvl1pPr marL="0" indent="0">
              <a:buNone/>
              <a:defRPr sz="1400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75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720072-B856-4A30-8885-7BFDF5F8B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1745D99-C525-415A-B25D-8DFF40834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FB843C8-6EE5-4C57-9525-69E113A95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D3FF7A9-CFDC-4DA3-AC8D-E69DF49A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87CB090-05E2-4E08-99D6-87DB05F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116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B5058E-530A-4085-907E-6DD2324D3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4E8BD82-BCEE-45E9-9F2E-E7D8EA7D7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337473B-03D7-4CFC-8490-5B97983CC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1F98237-ABBB-4CDC-8418-4288545C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26B650-92BA-4FAD-9E3D-2BF19887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466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104A6F-40AA-4307-B26D-A6B3BF3EE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41631D7-FD12-41BA-8F82-774E819B37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7206AC1-691F-44DF-B919-7C669FF35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3CC66F9-BBE0-4282-831E-15718AC99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16986C3-887C-40AB-943C-4BD37545F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B742C8C-8526-4B76-AEB9-F4582FD6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71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8BC748-05B6-4C8F-93C5-F814341F7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5C90627-B2DA-40DD-8111-EAFE2F04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5C06621-4B05-4E37-928B-58B7B712B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1937E41-2DD3-4525-A497-58F41B4BF0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9E200C63-9D21-45E0-80C9-EF75B142A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13064A9-EEFA-438D-8318-BED96463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D8960A8-7989-4913-BB9A-27AD7D83A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E7743D9-41BF-4682-9F05-0CE09026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690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64A324-AC41-45B1-AB41-8ED395A0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C0D129BB-1E26-414F-A036-10FBE9AD7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8B91BD1A-964D-4A2C-90D7-07CFA43EB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316CC39-4A08-433F-B9AA-BE7542BCC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146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86AB524-4B91-44FE-98A7-BE031426E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59E8B4D-0C4D-45D8-8F72-8A1DE690B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124F72E-3566-4EE0-A05B-9DD191DA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426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48C970-0440-4023-967B-0F0685567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8F0599B-94D8-438C-88C9-486332B26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1435633-4108-4621-920F-0BE824BB5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B9646AA-B289-436D-A02A-9C196EC5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FCF9783-F4AB-4FD5-91A9-55C3662BD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1C65A3E-3C3C-4F7D-932A-209201FA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341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D44352-B0E4-4178-AB36-8D02B997B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E2A97A3-258F-4DFC-9175-25F04D02F6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234547E-B858-4B25-892D-A4AF30B0D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92BFF38-7139-4550-A81C-9E124DD5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9E55B32-6491-49CC-A6F9-84731228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69EAE83-A0A8-4EF1-A862-474911794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433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6A34D4B-1ABE-4FA1-ADA3-9CCCFB605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B92DF5F-B276-4F42-9130-F0E41E86C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94D900A-5BC3-49BF-8D98-CD70D981E5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7314D-31CD-4AD2-A853-2DDE01C1F65C}" type="datetimeFigureOut">
              <a:rPr lang="hr-HR" smtClean="0"/>
              <a:t>21.10.2024.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C8879DC-B371-4EF1-8ADE-92D2C0E5C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E361338-D7EA-4CF1-9BD1-A67B1C9CD7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234C2-E15D-4CBA-86A9-4D374824CB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9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  <p:sldLayoutId id="21474836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s-kamenica.com/skolski-akti-dokumenti/gradanski-odgoj-i-obrazovanje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://edukacentar.blog.h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F8B051-83C4-489D-8A3A-90DBCB780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5444" y="9149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Strategije podrške u poučavanju učenika s teškoćama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BDEE4A7-0B47-4E17-8833-FDF3F6373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0879" y="4260915"/>
            <a:ext cx="9144000" cy="2080967"/>
          </a:xfrm>
        </p:spPr>
        <p:txBody>
          <a:bodyPr>
            <a:normAutofit fontScale="92500" lnSpcReduction="10000"/>
          </a:bodyPr>
          <a:lstStyle/>
          <a:p>
            <a:r>
              <a:rPr lang="hr-HR" sz="3000" dirty="0"/>
              <a:t>Prof.dr.sc. Jasna Kudek Mirošević</a:t>
            </a:r>
          </a:p>
          <a:p>
            <a:r>
              <a:rPr lang="hr-HR" sz="2600" dirty="0"/>
              <a:t>Sveučilište u Zagrebu, Učiteljski fakultet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HBK, 18. listopada, 2024.</a:t>
            </a:r>
          </a:p>
        </p:txBody>
      </p:sp>
    </p:spTree>
    <p:extLst>
      <p:ext uri="{BB962C8B-B14F-4D97-AF65-F5344CB8AC3E}">
        <p14:creationId xmlns:p14="http://schemas.microsoft.com/office/powerpoint/2010/main" val="165177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34" y="427246"/>
            <a:ext cx="1028848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r-HR" altLang="x-none" sz="3200" b="1" dirty="0"/>
              <a:t>Područja (spoznajna)</a:t>
            </a:r>
            <a:br>
              <a:rPr lang="hr-HR" altLang="x-none" sz="3200" b="1" dirty="0"/>
            </a:br>
            <a:r>
              <a:rPr lang="hr-HR" altLang="x-none" sz="3200" b="1" dirty="0"/>
              <a:t>- prijem, obrada i interpretacija perceptivnih podataka</a:t>
            </a:r>
          </a:p>
        </p:txBody>
      </p:sp>
      <p:graphicFrame>
        <p:nvGraphicFramePr>
          <p:cNvPr id="2" name="Dijagram 1">
            <a:extLst>
              <a:ext uri="{FF2B5EF4-FFF2-40B4-BE49-F238E27FC236}">
                <a16:creationId xmlns:a16="http://schemas.microsoft.com/office/drawing/2014/main" id="{9690A586-512B-4804-92A1-09854B6859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10493"/>
              </p:ext>
            </p:extLst>
          </p:nvPr>
        </p:nvGraphicFramePr>
        <p:xfrm>
          <a:off x="125933" y="1514104"/>
          <a:ext cx="11629291" cy="4916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859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F02FCA-895C-4DF0-BD30-AFDE6D046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3977"/>
            <a:ext cx="10515600" cy="205272"/>
          </a:xfrm>
        </p:spPr>
        <p:txBody>
          <a:bodyPr>
            <a:normAutofit fontScale="90000"/>
          </a:bodyPr>
          <a:lstStyle/>
          <a:p>
            <a:endParaRPr lang="en-US" sz="2400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559FD70-1194-4719-AE2C-773C43F22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1838" y="477514"/>
            <a:ext cx="3306146" cy="82391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hr-HR" dirty="0"/>
              <a:t>Za učenike s teškoćama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1466724-C735-4FE2-B28D-7989C6908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3225" y="1586705"/>
            <a:ext cx="4963886" cy="518731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hr-HR" b="1" i="1" dirty="0">
                <a:highlight>
                  <a:srgbClr val="FFFF00"/>
                </a:highlight>
              </a:rPr>
              <a:t>Načelo univerzalnog dizajna za učenje u planiranju i realizaciji nastave</a:t>
            </a:r>
            <a:endParaRPr lang="en-US" b="1" i="1" dirty="0">
              <a:highlight>
                <a:srgbClr val="FFFF00"/>
              </a:highlight>
            </a:endParaRPr>
          </a:p>
          <a:p>
            <a:r>
              <a:rPr lang="hr-HR" b="1" dirty="0"/>
              <a:t>Univerzalni dizajn za učenje </a:t>
            </a:r>
            <a:r>
              <a:rPr lang="hr-HR" dirty="0"/>
              <a:t>je pristup u izradi </a:t>
            </a:r>
            <a:r>
              <a:rPr lang="hr-HR" dirty="0" err="1"/>
              <a:t>kurikula</a:t>
            </a:r>
            <a:r>
              <a:rPr lang="hr-HR" dirty="0"/>
              <a:t> </a:t>
            </a:r>
          </a:p>
          <a:p>
            <a:r>
              <a:rPr lang="hr-HR" dirty="0"/>
              <a:t>bez obzira na sposobnost, teškoću, dob, spol ili kulturno i jezično porijeklo učenika </a:t>
            </a:r>
          </a:p>
          <a:p>
            <a:r>
              <a:rPr lang="hr-HR" dirty="0"/>
              <a:t>svakom se učeniku pristupa razumijevajući njegove potrebe </a:t>
            </a:r>
          </a:p>
          <a:p>
            <a:pPr marL="457200" lvl="1" indent="0">
              <a:buNone/>
            </a:pPr>
            <a:endParaRPr lang="hr-HR" dirty="0"/>
          </a:p>
          <a:p>
            <a:endParaRPr lang="en-US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8991EE2-E0C8-48BC-B90F-848806239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4615" y="477514"/>
            <a:ext cx="4595327" cy="82391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hr-HR" dirty="0"/>
              <a:t>Za učenike s teškoćama u razvoju</a:t>
            </a:r>
            <a:endParaRPr lang="en-US" dirty="0"/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95CF40F-C62F-4FB9-864F-8769BFD88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84981" y="1586706"/>
            <a:ext cx="4814596" cy="479378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hr-HR" sz="3200" b="1" dirty="0"/>
              <a:t>razumna prilagodba </a:t>
            </a:r>
            <a:r>
              <a:rPr lang="hr-HR" sz="3200" dirty="0"/>
              <a:t>u skladu s razvojnim osobitostima i individualnim potrebama učenika podrazumijeva:</a:t>
            </a:r>
          </a:p>
          <a:p>
            <a:pPr lvl="1"/>
            <a:r>
              <a:rPr lang="hr-HR" sz="3200" dirty="0"/>
              <a:t>osiguravanje pristupa školskog okruženja, </a:t>
            </a:r>
          </a:p>
          <a:p>
            <a:pPr lvl="1"/>
            <a:r>
              <a:rPr lang="hr-HR" sz="3200" dirty="0">
                <a:solidFill>
                  <a:srgbClr val="FF0000"/>
                </a:solidFill>
              </a:rPr>
              <a:t>primjerenih </a:t>
            </a:r>
            <a:r>
              <a:rPr lang="hr-HR" sz="3200" dirty="0" err="1">
                <a:solidFill>
                  <a:srgbClr val="FF0000"/>
                </a:solidFill>
              </a:rPr>
              <a:t>kurikula</a:t>
            </a:r>
            <a:r>
              <a:rPr lang="hr-HR" sz="3200" dirty="0">
                <a:solidFill>
                  <a:srgbClr val="FF0000"/>
                </a:solidFill>
              </a:rPr>
              <a:t> </a:t>
            </a:r>
            <a:r>
              <a:rPr lang="hr-HR" sz="3200" dirty="0"/>
              <a:t>obrazovanja i oblika školovanja, </a:t>
            </a:r>
          </a:p>
          <a:p>
            <a:pPr lvl="1"/>
            <a:r>
              <a:rPr lang="hr-HR" sz="3200" dirty="0"/>
              <a:t>stručne podrške </a:t>
            </a:r>
          </a:p>
          <a:p>
            <a:pPr lvl="1"/>
            <a:r>
              <a:rPr lang="hr-HR" sz="3200" dirty="0"/>
              <a:t>pedagoško-didaktičke prilagodbe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5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0">
            <a:extLst>
              <a:ext uri="{FF2B5EF4-FFF2-40B4-BE49-F238E27FC236}">
                <a16:creationId xmlns:a16="http://schemas.microsoft.com/office/drawing/2014/main" id="{E124EAB9-9071-458A-9E09-C3F4DAFE7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265" y="681037"/>
            <a:ext cx="10515600" cy="932025"/>
          </a:xfrm>
        </p:spPr>
        <p:txBody>
          <a:bodyPr>
            <a:noAutofit/>
          </a:bodyPr>
          <a:lstStyle/>
          <a:p>
            <a:pPr marL="0" indent="0"/>
            <a:r>
              <a:rPr lang="hr-HR" sz="3200" b="1" dirty="0"/>
              <a:t>Načela univerzalnog dizajna za učenje i poučavanje</a:t>
            </a:r>
            <a:endParaRPr lang="en-US" sz="3200" b="1" dirty="0"/>
          </a:p>
        </p:txBody>
      </p:sp>
      <p:graphicFrame>
        <p:nvGraphicFramePr>
          <p:cNvPr id="12" name="Rezervirano mjesto sadržaja 11">
            <a:extLst>
              <a:ext uri="{FF2B5EF4-FFF2-40B4-BE49-F238E27FC236}">
                <a16:creationId xmlns:a16="http://schemas.microsoft.com/office/drawing/2014/main" id="{55DF9357-AAE5-47F4-A51E-A07A054305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198482"/>
              </p:ext>
            </p:extLst>
          </p:nvPr>
        </p:nvGraphicFramePr>
        <p:xfrm>
          <a:off x="353008" y="1446245"/>
          <a:ext cx="10395857" cy="5206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trelica: desno 1">
            <a:extLst>
              <a:ext uri="{FF2B5EF4-FFF2-40B4-BE49-F238E27FC236}">
                <a16:creationId xmlns:a16="http://schemas.microsoft.com/office/drawing/2014/main" id="{B9CB7EFA-EF0A-4360-B169-5154402F83B4}"/>
              </a:ext>
            </a:extLst>
          </p:cNvPr>
          <p:cNvSpPr/>
          <p:nvPr/>
        </p:nvSpPr>
        <p:spPr>
          <a:xfrm>
            <a:off x="3205113" y="2281286"/>
            <a:ext cx="959555" cy="4539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trelica: desno 4">
            <a:extLst>
              <a:ext uri="{FF2B5EF4-FFF2-40B4-BE49-F238E27FC236}">
                <a16:creationId xmlns:a16="http://schemas.microsoft.com/office/drawing/2014/main" id="{C2379DF6-3559-47FD-949E-40D5C921989D}"/>
              </a:ext>
            </a:extLst>
          </p:cNvPr>
          <p:cNvSpPr/>
          <p:nvPr/>
        </p:nvSpPr>
        <p:spPr>
          <a:xfrm>
            <a:off x="6788870" y="2342071"/>
            <a:ext cx="959555" cy="4539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5617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>
            <a:extLst>
              <a:ext uri="{FF2B5EF4-FFF2-40B4-BE49-F238E27FC236}">
                <a16:creationId xmlns:a16="http://schemas.microsoft.com/office/drawing/2014/main" id="{64172278-19D4-41B8-AD4B-EA4D7A4CF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763" y="439769"/>
            <a:ext cx="10515600" cy="1325563"/>
          </a:xfrm>
        </p:spPr>
        <p:txBody>
          <a:bodyPr/>
          <a:lstStyle/>
          <a:p>
            <a:r>
              <a:rPr lang="hr-HR" b="1" dirty="0"/>
              <a:t>Obrazovanje za sve</a:t>
            </a:r>
          </a:p>
        </p:txBody>
      </p:sp>
      <p:sp>
        <p:nvSpPr>
          <p:cNvPr id="2" name="Rezervirano mjesto teksta 1">
            <a:extLst>
              <a:ext uri="{FF2B5EF4-FFF2-40B4-BE49-F238E27FC236}">
                <a16:creationId xmlns:a16="http://schemas.microsoft.com/office/drawing/2014/main" id="{5AB8A29A-DC29-4BBE-8399-1EE9CEF50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562636" cy="82391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hr-HR" sz="3200" dirty="0"/>
              <a:t>NE</a:t>
            </a:r>
          </a:p>
        </p:txBody>
      </p:sp>
      <p:sp>
        <p:nvSpPr>
          <p:cNvPr id="8" name="Rezervirano mjesto sadržaja 7">
            <a:extLst>
              <a:ext uri="{FF2B5EF4-FFF2-40B4-BE49-F238E27FC236}">
                <a16:creationId xmlns:a16="http://schemas.microsoft.com/office/drawing/2014/main" id="{053B9536-985D-4125-9E4F-FD4B788E4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562636" cy="3684588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r-HR" dirty="0"/>
              <a:t>Za neku djecu kroz neko vrijeme</a:t>
            </a:r>
          </a:p>
          <a:p>
            <a:r>
              <a:rPr lang="hr-HR" dirty="0"/>
              <a:t>Etiketiranje - kao djece koja su manje sposobna učiti, ili za koju nije potrebno </a:t>
            </a:r>
            <a:r>
              <a:rPr lang="hr-HR" dirty="0" err="1"/>
              <a:t>inkluzivno</a:t>
            </a:r>
            <a:r>
              <a:rPr lang="hr-HR" dirty="0"/>
              <a:t> obrazovanje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– upućuje na model deficita, umjesto o odgojno-obrazovnim potrebama sve djece da uče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264198C-D7EB-4D28-AC41-1FDC8E18F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59624" y="1681163"/>
            <a:ext cx="4469364" cy="82391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hr-HR" sz="3200" dirty="0"/>
              <a:t>DA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BC69DBB-4D64-4749-B46B-776CB6007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59624" y="2505075"/>
            <a:ext cx="4469364" cy="3684588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r-HR" dirty="0"/>
              <a:t>Poučavanje svakog djeteta na jedinstven način</a:t>
            </a:r>
          </a:p>
          <a:p>
            <a:r>
              <a:rPr lang="hr-HR" dirty="0"/>
              <a:t>U skladu s djetetovim prednostima („jakim stranama”) i slabostima/teškoćama („slabim stranama”)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2046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824" y="355600"/>
            <a:ext cx="10515600" cy="1325563"/>
          </a:xfrm>
        </p:spPr>
        <p:txBody>
          <a:bodyPr>
            <a:normAutofit/>
          </a:bodyPr>
          <a:lstStyle/>
          <a:p>
            <a:r>
              <a:rPr lang="hr-HR" b="1" dirty="0"/>
              <a:t>  Bitne promjene u načinu poučavanja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65294" y="1436066"/>
            <a:ext cx="5157787" cy="684965"/>
          </a:xfrm>
        </p:spPr>
        <p:txBody>
          <a:bodyPr/>
          <a:lstStyle/>
          <a:p>
            <a:pPr algn="ctr"/>
            <a:r>
              <a:rPr lang="hr-HR" dirty="0"/>
              <a:t>PRIJE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9788" y="2187019"/>
            <a:ext cx="5157787" cy="4002644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r-HR" dirty="0"/>
              <a:t>Frontalna</a:t>
            </a:r>
            <a:r>
              <a:rPr lang="en-GB" dirty="0"/>
              <a:t> </a:t>
            </a:r>
            <a:r>
              <a:rPr lang="en-GB" dirty="0" err="1"/>
              <a:t>nastava</a:t>
            </a:r>
            <a:r>
              <a:rPr lang="hr-HR" dirty="0"/>
              <a:t>, </a:t>
            </a:r>
            <a:r>
              <a:rPr lang="en-GB" dirty="0" err="1"/>
              <a:t>odnosno</a:t>
            </a:r>
            <a:r>
              <a:rPr lang="en-GB" dirty="0"/>
              <a:t>  </a:t>
            </a:r>
            <a:r>
              <a:rPr lang="en-GB" dirty="0" err="1"/>
              <a:t>nastava</a:t>
            </a:r>
            <a:r>
              <a:rPr lang="en-GB" dirty="0"/>
              <a:t> </a:t>
            </a:r>
            <a:r>
              <a:rPr lang="en-GB" dirty="0" err="1"/>
              <a:t>orijentirana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učitelje</a:t>
            </a:r>
            <a:endParaRPr lang="hr-HR" dirty="0"/>
          </a:p>
          <a:p>
            <a:r>
              <a:rPr lang="hr-HR" dirty="0"/>
              <a:t>Š</a:t>
            </a:r>
            <a:r>
              <a:rPr lang="en-GB" dirty="0" err="1"/>
              <a:t>kolski</a:t>
            </a:r>
            <a:r>
              <a:rPr lang="en-GB" dirty="0"/>
              <a:t> </a:t>
            </a:r>
            <a:r>
              <a:rPr lang="en-GB" dirty="0" err="1"/>
              <a:t>tradicionalizam</a:t>
            </a:r>
            <a:r>
              <a:rPr lang="en-GB" dirty="0"/>
              <a:t> </a:t>
            </a:r>
            <a:r>
              <a:rPr lang="en-GB" dirty="0" err="1"/>
              <a:t>prema</a:t>
            </a:r>
            <a:r>
              <a:rPr lang="en-GB" dirty="0"/>
              <a:t> </a:t>
            </a:r>
            <a:r>
              <a:rPr lang="en-GB" dirty="0" err="1"/>
              <a:t>kojemu</a:t>
            </a:r>
            <a:r>
              <a:rPr lang="en-GB" dirty="0"/>
              <a:t> je u </a:t>
            </a:r>
            <a:r>
              <a:rPr lang="en-GB" dirty="0" err="1"/>
              <a:t>školi</a:t>
            </a:r>
            <a:r>
              <a:rPr lang="en-GB" dirty="0"/>
              <a:t> </a:t>
            </a:r>
            <a:r>
              <a:rPr lang="en-GB" dirty="0" err="1"/>
              <a:t>važno</a:t>
            </a:r>
            <a:r>
              <a:rPr lang="en-GB" dirty="0"/>
              <a:t> </a:t>
            </a:r>
            <a:r>
              <a:rPr lang="en-GB" dirty="0" err="1"/>
              <a:t>realizirati</a:t>
            </a:r>
            <a:r>
              <a:rPr lang="en-GB" dirty="0"/>
              <a:t> </a:t>
            </a:r>
            <a:r>
              <a:rPr lang="en-GB" dirty="0" err="1"/>
              <a:t>nastavni</a:t>
            </a:r>
            <a:r>
              <a:rPr lang="en-GB" dirty="0"/>
              <a:t> program </a:t>
            </a:r>
            <a:endParaRPr lang="hr-HR" dirty="0"/>
          </a:p>
          <a:p>
            <a:r>
              <a:rPr lang="en-GB" dirty="0" err="1"/>
              <a:t>Pritom</a:t>
            </a:r>
            <a:r>
              <a:rPr lang="en-GB" dirty="0"/>
              <a:t> je </a:t>
            </a:r>
            <a:r>
              <a:rPr lang="en-GB" dirty="0" err="1"/>
              <a:t>manje</a:t>
            </a:r>
            <a:r>
              <a:rPr lang="en-GB" dirty="0"/>
              <a:t> </a:t>
            </a:r>
            <a:r>
              <a:rPr lang="en-GB" dirty="0" err="1"/>
              <a:t>važna</a:t>
            </a:r>
            <a:r>
              <a:rPr lang="en-GB" dirty="0"/>
              <a:t> </a:t>
            </a:r>
            <a:r>
              <a:rPr lang="en-GB" dirty="0" err="1"/>
              <a:t>uloga</a:t>
            </a:r>
            <a:r>
              <a:rPr lang="en-GB" dirty="0"/>
              <a:t> i </a:t>
            </a:r>
            <a:r>
              <a:rPr lang="en-GB" dirty="0" err="1"/>
              <a:t>doživljaji</a:t>
            </a:r>
            <a:r>
              <a:rPr lang="en-GB" dirty="0"/>
              <a:t> </a:t>
            </a:r>
            <a:r>
              <a:rPr lang="en-GB" dirty="0" err="1"/>
              <a:t>učenika</a:t>
            </a:r>
            <a:r>
              <a:rPr lang="en-GB" dirty="0"/>
              <a:t> </a:t>
            </a:r>
            <a:r>
              <a:rPr lang="en-GB" dirty="0" err="1"/>
              <a:t>tijekom</a:t>
            </a:r>
            <a:r>
              <a:rPr lang="en-GB" dirty="0"/>
              <a:t> </a:t>
            </a:r>
            <a:r>
              <a:rPr lang="en-GB" dirty="0" err="1"/>
              <a:t>nastavnog</a:t>
            </a:r>
            <a:r>
              <a:rPr lang="en-GB" dirty="0"/>
              <a:t> </a:t>
            </a:r>
            <a:r>
              <a:rPr lang="en-GB" dirty="0" err="1"/>
              <a:t>procesa</a:t>
            </a:r>
            <a:r>
              <a:rPr lang="en-GB" dirty="0"/>
              <a:t> </a:t>
            </a:r>
            <a:endParaRPr lang="hr-HR" dirty="0"/>
          </a:p>
          <a:p>
            <a:r>
              <a:rPr lang="en-GB" dirty="0" err="1"/>
              <a:t>Učenici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najčešće</a:t>
            </a:r>
            <a:r>
              <a:rPr lang="en-GB" dirty="0"/>
              <a:t> </a:t>
            </a:r>
            <a:r>
              <a:rPr lang="en-GB" dirty="0" err="1"/>
              <a:t>pasivni</a:t>
            </a:r>
            <a:r>
              <a:rPr lang="en-GB" dirty="0"/>
              <a:t> </a:t>
            </a:r>
            <a:r>
              <a:rPr lang="en-GB" dirty="0" err="1"/>
              <a:t>promatrači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slušači</a:t>
            </a:r>
            <a:endParaRPr lang="hr-HR" dirty="0"/>
          </a:p>
          <a:p>
            <a:pPr>
              <a:buNone/>
            </a:pPr>
            <a:endParaRPr lang="hr-H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05856"/>
          </a:xfrm>
        </p:spPr>
        <p:txBody>
          <a:bodyPr/>
          <a:lstStyle/>
          <a:p>
            <a:pPr algn="ctr"/>
            <a:r>
              <a:rPr lang="hr-HR" dirty="0"/>
              <a:t>SADA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172200" y="2187019"/>
            <a:ext cx="5183188" cy="4002644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r-HR" dirty="0"/>
              <a:t>Utemeljenje u ishodima učenja</a:t>
            </a:r>
          </a:p>
          <a:p>
            <a:r>
              <a:rPr lang="hr-HR" dirty="0"/>
              <a:t>Promjene u načinu učenja, poučavanja i vrednovanja</a:t>
            </a:r>
          </a:p>
          <a:p>
            <a:pPr>
              <a:buNone/>
            </a:pPr>
            <a:r>
              <a:rPr lang="hr-HR" dirty="0"/>
              <a:t>CILJ: učenik u središtu procesa učenja i poučavanja</a:t>
            </a:r>
          </a:p>
          <a:p>
            <a:r>
              <a:rPr lang="hr-HR" dirty="0"/>
              <a:t>Aktivno i iskustveno učenje</a:t>
            </a:r>
          </a:p>
          <a:p>
            <a:pPr lvl="1"/>
            <a:r>
              <a:rPr lang="en-GB" dirty="0"/>
              <a:t>u </a:t>
            </a:r>
            <a:r>
              <a:rPr lang="en-GB" dirty="0" err="1"/>
              <a:t>kojem</a:t>
            </a:r>
            <a:r>
              <a:rPr lang="en-GB" dirty="0"/>
              <a:t> </a:t>
            </a:r>
            <a:r>
              <a:rPr lang="hr-HR" dirty="0"/>
              <a:t>učenici </a:t>
            </a:r>
            <a:r>
              <a:rPr lang="en-GB" dirty="0" err="1"/>
              <a:t>sudjeluju</a:t>
            </a:r>
            <a:r>
              <a:rPr lang="en-GB" dirty="0"/>
              <a:t> u </a:t>
            </a:r>
            <a:r>
              <a:rPr lang="hr-HR" dirty="0"/>
              <a:t>(</a:t>
            </a:r>
            <a:r>
              <a:rPr lang="en-GB" dirty="0" err="1"/>
              <a:t>planiranju</a:t>
            </a:r>
            <a:r>
              <a:rPr lang="en-GB" dirty="0"/>
              <a:t> i </a:t>
            </a:r>
            <a:r>
              <a:rPr lang="en-GB" dirty="0" err="1"/>
              <a:t>organiziranju</a:t>
            </a:r>
            <a:r>
              <a:rPr lang="hr-HR" dirty="0"/>
              <a:t>)</a:t>
            </a:r>
            <a:r>
              <a:rPr lang="en-GB" dirty="0"/>
              <a:t> </a:t>
            </a:r>
            <a:r>
              <a:rPr lang="en-GB" dirty="0" err="1"/>
              <a:t>procesa</a:t>
            </a:r>
            <a:r>
              <a:rPr lang="en-GB" dirty="0"/>
              <a:t> </a:t>
            </a:r>
            <a:r>
              <a:rPr lang="en-GB" dirty="0" err="1"/>
              <a:t>učenja</a:t>
            </a:r>
            <a:r>
              <a:rPr lang="en-GB" dirty="0"/>
              <a:t> </a:t>
            </a:r>
            <a:endParaRPr lang="hr-HR" dirty="0"/>
          </a:p>
          <a:p>
            <a:pPr lvl="1"/>
            <a:r>
              <a:rPr lang="hr-HR" dirty="0"/>
              <a:t>u</a:t>
            </a:r>
            <a:r>
              <a:rPr lang="en-GB" dirty="0"/>
              <a:t>z </a:t>
            </a:r>
            <a:r>
              <a:rPr lang="en-GB" dirty="0" err="1"/>
              <a:t>takvo</a:t>
            </a:r>
            <a:r>
              <a:rPr lang="en-GB" dirty="0"/>
              <a:t> </a:t>
            </a:r>
            <a:r>
              <a:rPr lang="en-GB" dirty="0" err="1"/>
              <a:t>učenje</a:t>
            </a:r>
            <a:r>
              <a:rPr lang="en-GB" dirty="0"/>
              <a:t> </a:t>
            </a:r>
            <a:r>
              <a:rPr lang="en-GB" dirty="0" err="1"/>
              <a:t>stvaraju</a:t>
            </a:r>
            <a:r>
              <a:rPr lang="en-GB" dirty="0"/>
              <a:t> se i </a:t>
            </a:r>
            <a:r>
              <a:rPr lang="en-GB" dirty="0" err="1"/>
              <a:t>stječu</a:t>
            </a:r>
            <a:r>
              <a:rPr lang="en-GB" dirty="0"/>
              <a:t> nova </a:t>
            </a:r>
            <a:r>
              <a:rPr lang="en-GB" dirty="0" err="1"/>
              <a:t>iskustva</a:t>
            </a:r>
            <a:endParaRPr lang="hr-HR" dirty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55071" y="574977"/>
            <a:ext cx="8929718" cy="1103314"/>
          </a:xfrm>
        </p:spPr>
        <p:txBody>
          <a:bodyPr>
            <a:normAutofit fontScale="90000"/>
          </a:bodyPr>
          <a:lstStyle/>
          <a:p>
            <a:r>
              <a:rPr lang="hr-HR" sz="3600" b="1" dirty="0">
                <a:solidFill>
                  <a:srgbClr val="002060"/>
                </a:solidFill>
              </a:rPr>
              <a:t>5 smjernica za uspješno planiranje individualizirane nastave u </a:t>
            </a:r>
            <a:r>
              <a:rPr lang="hr-HR" sz="3600" b="1" dirty="0" err="1">
                <a:solidFill>
                  <a:srgbClr val="002060"/>
                </a:solidFill>
              </a:rPr>
              <a:t>inkluzivnom</a:t>
            </a:r>
            <a:r>
              <a:rPr lang="hr-HR" sz="3600" b="1" dirty="0">
                <a:solidFill>
                  <a:srgbClr val="002060"/>
                </a:solidFill>
              </a:rPr>
              <a:t> okruženju </a:t>
            </a:r>
            <a:r>
              <a:rPr lang="hr-HR" sz="1600" dirty="0">
                <a:solidFill>
                  <a:srgbClr val="002060"/>
                </a:solidFill>
              </a:rPr>
              <a:t>(</a:t>
            </a:r>
            <a:r>
              <a:rPr lang="hr-HR" sz="1600" dirty="0"/>
              <a:t>Ford 2013, prema </a:t>
            </a:r>
            <a:r>
              <a:rPr lang="hr-HR" sz="1600" dirty="0" err="1"/>
              <a:t>Tomlinsonu</a:t>
            </a:r>
            <a:r>
              <a:rPr lang="hr-HR" sz="1600" dirty="0"/>
              <a:t>, 2001)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755071" y="2012754"/>
            <a:ext cx="4786346" cy="4416038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hr-HR" dirty="0"/>
              <a:t>Odnose se na:</a:t>
            </a:r>
          </a:p>
          <a:p>
            <a:pPr>
              <a:buNone/>
            </a:pPr>
            <a:r>
              <a:rPr lang="hr-HR" dirty="0"/>
              <a:t> (1) potrebu objašnjenja svih ključnih pojmova i njihova generalizacija; </a:t>
            </a:r>
          </a:p>
          <a:p>
            <a:pPr>
              <a:buNone/>
            </a:pPr>
            <a:r>
              <a:rPr lang="hr-HR" dirty="0"/>
              <a:t>(2) potrebnu odgojno-obrazovnu procjenu; </a:t>
            </a:r>
          </a:p>
          <a:p>
            <a:pPr>
              <a:buNone/>
            </a:pPr>
            <a:r>
              <a:rPr lang="hr-HR" dirty="0"/>
              <a:t>(3) kritičko i kreativno razmišljanje kao cilj oblikovanja sadržaja i provođenja aktivnosti; </a:t>
            </a:r>
          </a:p>
          <a:p>
            <a:pPr>
              <a:buNone/>
            </a:pPr>
            <a:r>
              <a:rPr lang="hr-HR" dirty="0"/>
              <a:t>(4) uključivanje svakog učenika u proces učenja i poučavanja; </a:t>
            </a:r>
          </a:p>
          <a:p>
            <a:pPr>
              <a:buNone/>
            </a:pPr>
            <a:r>
              <a:rPr lang="hr-HR" dirty="0"/>
              <a:t>(5) osiguranje ravnoteže između zadataka koje je odredio učitelj i onih koje je izabrao učenik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5741436" y="1678291"/>
            <a:ext cx="3551853" cy="2493932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r-HR" dirty="0"/>
              <a:t>Učitelji koji su kompetentni za korištenje različitih metoda poučavanja, bolje su pripremljeni za poučavanje u </a:t>
            </a:r>
            <a:r>
              <a:rPr lang="hr-HR" dirty="0" err="1"/>
              <a:t>inkluzivnom</a:t>
            </a:r>
            <a:r>
              <a:rPr lang="hr-HR" dirty="0"/>
              <a:t> okruženju </a:t>
            </a:r>
            <a:r>
              <a:rPr lang="hr-HR" sz="1500" dirty="0"/>
              <a:t>(Baker, 2005)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3"/>
          </p:nvPr>
        </p:nvSpPr>
        <p:spPr>
          <a:xfrm>
            <a:off x="6132937" y="4298838"/>
            <a:ext cx="3551852" cy="1761741"/>
          </a:xfrm>
          <a:solidFill>
            <a:srgbClr val="FFFF00"/>
          </a:solidFill>
          <a:ln w="635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hr-HR" dirty="0"/>
              <a:t>Razumijevanje i korištenje različitih strategija - poboljšanje razine postignuća </a:t>
            </a:r>
          </a:p>
        </p:txBody>
      </p:sp>
    </p:spTree>
    <p:extLst>
      <p:ext uri="{BB962C8B-B14F-4D97-AF65-F5344CB8AC3E}">
        <p14:creationId xmlns:p14="http://schemas.microsoft.com/office/powerpoint/2010/main" val="3824217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4840125" y="396280"/>
            <a:ext cx="5181600" cy="1524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solidFill>
              <a:schemeClr val="accent3">
                <a:lumMod val="75000"/>
              </a:schemeClr>
            </a:solidFill>
          </a:ln>
          <a:effectLst>
            <a:outerShdw blurRad="139700" dist="38100" sx="101000" sy="101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0"/>
          <p:cNvSpPr/>
          <p:nvPr/>
        </p:nvSpPr>
        <p:spPr>
          <a:xfrm>
            <a:off x="4840125" y="1996480"/>
            <a:ext cx="5181600" cy="1524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effectLst>
            <a:outerShdw blurRad="139700" dist="38100" sx="101000" sy="101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4878864" y="3646638"/>
            <a:ext cx="5181600" cy="1524000"/>
          </a:xfrm>
          <a:prstGeom prst="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50000">
                <a:schemeClr val="bg2">
                  <a:lumMod val="90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solidFill>
              <a:schemeClr val="bg2">
                <a:lumMod val="50000"/>
              </a:schemeClr>
            </a:solidFill>
          </a:ln>
          <a:effectLst>
            <a:outerShdw blurRad="139700" dist="38100" sx="101000" sy="101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8"/>
          <p:cNvGrpSpPr/>
          <p:nvPr/>
        </p:nvGrpSpPr>
        <p:grpSpPr>
          <a:xfrm>
            <a:off x="3143672" y="428605"/>
            <a:ext cx="2523700" cy="2153413"/>
            <a:chOff x="1732547" y="1708724"/>
            <a:chExt cx="2523700" cy="2153413"/>
          </a:xfrm>
        </p:grpSpPr>
        <p:sp>
          <p:nvSpPr>
            <p:cNvPr id="7" name="Freeform 12"/>
            <p:cNvSpPr/>
            <p:nvPr/>
          </p:nvSpPr>
          <p:spPr>
            <a:xfrm>
              <a:off x="1732547" y="1961147"/>
              <a:ext cx="1239253" cy="1900990"/>
            </a:xfrm>
            <a:custGeom>
              <a:avLst/>
              <a:gdLst>
                <a:gd name="connsiteX0" fmla="*/ 1239253 w 1239253"/>
                <a:gd name="connsiteY0" fmla="*/ 0 h 1900990"/>
                <a:gd name="connsiteX1" fmla="*/ 1227221 w 1239253"/>
                <a:gd name="connsiteY1" fmla="*/ 854242 h 1900990"/>
                <a:gd name="connsiteX2" fmla="*/ 0 w 1239253"/>
                <a:gd name="connsiteY2" fmla="*/ 1900990 h 1900990"/>
                <a:gd name="connsiteX3" fmla="*/ 1239253 w 1239253"/>
                <a:gd name="connsiteY3" fmla="*/ 0 h 1900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9253" h="1900990">
                  <a:moveTo>
                    <a:pt x="1239253" y="0"/>
                  </a:moveTo>
                  <a:lnTo>
                    <a:pt x="1227221" y="854242"/>
                  </a:lnTo>
                  <a:lnTo>
                    <a:pt x="0" y="1900990"/>
                  </a:lnTo>
                  <a:lnTo>
                    <a:pt x="1239253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chemeClr val="accent3">
                    <a:lumMod val="75000"/>
                  </a:schemeClr>
                </a:gs>
                <a:gs pos="100000">
                  <a:schemeClr val="accent3">
                    <a:lumMod val="50000"/>
                  </a:schemeClr>
                </a:gs>
              </a:gsLst>
              <a:lin ang="0" scaled="1"/>
              <a:tileRect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6"/>
            <p:cNvSpPr>
              <a:spLocks noChangeAspect="1"/>
            </p:cNvSpPr>
            <p:nvPr/>
          </p:nvSpPr>
          <p:spPr>
            <a:xfrm>
              <a:off x="2470297" y="1708724"/>
              <a:ext cx="1785950" cy="1430189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9"/>
          <p:cNvGrpSpPr/>
          <p:nvPr/>
        </p:nvGrpSpPr>
        <p:grpSpPr>
          <a:xfrm>
            <a:off x="3107889" y="2143116"/>
            <a:ext cx="2346598" cy="1219200"/>
            <a:chOff x="1696764" y="3423236"/>
            <a:chExt cx="2346598" cy="1219200"/>
          </a:xfrm>
        </p:grpSpPr>
        <p:sp>
          <p:nvSpPr>
            <p:cNvPr id="10" name="Freeform 16"/>
            <p:cNvSpPr/>
            <p:nvPr/>
          </p:nvSpPr>
          <p:spPr>
            <a:xfrm>
              <a:off x="1696764" y="3585411"/>
              <a:ext cx="1311131" cy="866273"/>
            </a:xfrm>
            <a:custGeom>
              <a:avLst/>
              <a:gdLst>
                <a:gd name="connsiteX0" fmla="*/ 47815 w 1311131"/>
                <a:gd name="connsiteY0" fmla="*/ 360947 h 866273"/>
                <a:gd name="connsiteX1" fmla="*/ 1311131 w 1311131"/>
                <a:gd name="connsiteY1" fmla="*/ 0 h 866273"/>
                <a:gd name="connsiteX2" fmla="*/ 1299099 w 1311131"/>
                <a:gd name="connsiteY2" fmla="*/ 866273 h 866273"/>
                <a:gd name="connsiteX3" fmla="*/ 11720 w 1311131"/>
                <a:gd name="connsiteY3" fmla="*/ 336884 h 866273"/>
                <a:gd name="connsiteX4" fmla="*/ 47815 w 1311131"/>
                <a:gd name="connsiteY4" fmla="*/ 360947 h 866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1131" h="866273">
                  <a:moveTo>
                    <a:pt x="47815" y="360947"/>
                  </a:moveTo>
                  <a:lnTo>
                    <a:pt x="1311131" y="0"/>
                  </a:lnTo>
                  <a:lnTo>
                    <a:pt x="1299099" y="866273"/>
                  </a:lnTo>
                  <a:lnTo>
                    <a:pt x="11720" y="336884"/>
                  </a:lnTo>
                  <a:cubicBezTo>
                    <a:pt x="0" y="332038"/>
                    <a:pt x="47815" y="348915"/>
                    <a:pt x="47815" y="360947"/>
                  </a:cubicBezTo>
                  <a:close/>
                </a:path>
              </a:pathLst>
            </a:cu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7"/>
            <p:cNvSpPr>
              <a:spLocks noChangeAspect="1"/>
            </p:cNvSpPr>
            <p:nvPr/>
          </p:nvSpPr>
          <p:spPr>
            <a:xfrm>
              <a:off x="2613173" y="3423236"/>
              <a:ext cx="1430189" cy="1219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0"/>
          <p:cNvGrpSpPr/>
          <p:nvPr/>
        </p:nvGrpSpPr>
        <p:grpSpPr>
          <a:xfrm>
            <a:off x="3163726" y="2910880"/>
            <a:ext cx="2432209" cy="2057400"/>
            <a:chOff x="1752600" y="4191000"/>
            <a:chExt cx="2432209" cy="2057400"/>
          </a:xfrm>
        </p:grpSpPr>
        <p:sp>
          <p:nvSpPr>
            <p:cNvPr id="13" name="Freeform 13"/>
            <p:cNvSpPr/>
            <p:nvPr/>
          </p:nvSpPr>
          <p:spPr>
            <a:xfrm flipV="1">
              <a:off x="1752600" y="4191000"/>
              <a:ext cx="1239253" cy="1900990"/>
            </a:xfrm>
            <a:custGeom>
              <a:avLst/>
              <a:gdLst>
                <a:gd name="connsiteX0" fmla="*/ 1239253 w 1239253"/>
                <a:gd name="connsiteY0" fmla="*/ 0 h 1900990"/>
                <a:gd name="connsiteX1" fmla="*/ 1227221 w 1239253"/>
                <a:gd name="connsiteY1" fmla="*/ 854242 h 1900990"/>
                <a:gd name="connsiteX2" fmla="*/ 0 w 1239253"/>
                <a:gd name="connsiteY2" fmla="*/ 1900990 h 1900990"/>
                <a:gd name="connsiteX3" fmla="*/ 1239253 w 1239253"/>
                <a:gd name="connsiteY3" fmla="*/ 0 h 1900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9253" h="1900990">
                  <a:moveTo>
                    <a:pt x="1239253" y="0"/>
                  </a:moveTo>
                  <a:lnTo>
                    <a:pt x="1227221" y="854242"/>
                  </a:lnTo>
                  <a:lnTo>
                    <a:pt x="0" y="1900990"/>
                  </a:lnTo>
                  <a:lnTo>
                    <a:pt x="1239253" y="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75000"/>
                  </a:schemeClr>
                </a:gs>
                <a:gs pos="50000">
                  <a:schemeClr val="bg2">
                    <a:lumMod val="50000"/>
                  </a:schemeClr>
                </a:gs>
                <a:gs pos="100000">
                  <a:schemeClr val="bg2">
                    <a:lumMod val="50000"/>
                  </a:schemeClr>
                </a:gs>
              </a:gsLst>
              <a:lin ang="0" scaled="1"/>
            </a:gra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8"/>
            <p:cNvSpPr>
              <a:spLocks noChangeAspect="1"/>
            </p:cNvSpPr>
            <p:nvPr/>
          </p:nvSpPr>
          <p:spPr>
            <a:xfrm>
              <a:off x="2184545" y="5029200"/>
              <a:ext cx="2000264" cy="12192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7"/>
          <p:cNvGrpSpPr/>
          <p:nvPr/>
        </p:nvGrpSpPr>
        <p:grpSpPr>
          <a:xfrm>
            <a:off x="1738283" y="1928802"/>
            <a:ext cx="2116005" cy="1752600"/>
            <a:chOff x="762000" y="3200400"/>
            <a:chExt cx="1752600" cy="1752600"/>
          </a:xfrm>
          <a:effectLst/>
        </p:grpSpPr>
        <p:sp>
          <p:nvSpPr>
            <p:cNvPr id="16" name="Rounded Rectangle 2"/>
            <p:cNvSpPr/>
            <p:nvPr/>
          </p:nvSpPr>
          <p:spPr>
            <a:xfrm>
              <a:off x="762000" y="3200400"/>
              <a:ext cx="1752600" cy="1752600"/>
            </a:xfrm>
            <a:prstGeom prst="roundRect">
              <a:avLst/>
            </a:prstGeom>
            <a:gradFill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3"/>
            <p:cNvSpPr>
              <a:spLocks noChangeAspect="1"/>
            </p:cNvSpPr>
            <p:nvPr/>
          </p:nvSpPr>
          <p:spPr>
            <a:xfrm>
              <a:off x="883920" y="3322320"/>
              <a:ext cx="1508760" cy="150876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21"/>
          <p:cNvSpPr txBox="1"/>
          <p:nvPr/>
        </p:nvSpPr>
        <p:spPr>
          <a:xfrm>
            <a:off x="3881422" y="548681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r-HR" sz="1600" dirty="0"/>
          </a:p>
          <a:p>
            <a:pPr algn="ctr"/>
            <a:r>
              <a:rPr lang="hr-HR" sz="1600" dirty="0"/>
              <a:t>FUNKCIONALNE</a:t>
            </a:r>
          </a:p>
          <a:p>
            <a:pPr algn="ctr"/>
            <a:r>
              <a:rPr lang="hr-HR" sz="1600" dirty="0"/>
              <a:t> SPOSOBNOSTI</a:t>
            </a:r>
            <a:endParaRPr lang="en-US" sz="1600" dirty="0"/>
          </a:p>
        </p:txBody>
      </p:sp>
      <p:sp>
        <p:nvSpPr>
          <p:cNvPr id="19" name="TextBox 22"/>
          <p:cNvSpPr txBox="1"/>
          <p:nvPr/>
        </p:nvSpPr>
        <p:spPr>
          <a:xfrm>
            <a:off x="4024299" y="2327731"/>
            <a:ext cx="1488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UNIVERZALNI DIZAJN</a:t>
            </a:r>
            <a:endParaRPr lang="en-US" sz="1600" dirty="0"/>
          </a:p>
        </p:txBody>
      </p:sp>
      <p:sp>
        <p:nvSpPr>
          <p:cNvPr id="20" name="TextBox 25"/>
          <p:cNvSpPr txBox="1"/>
          <p:nvPr/>
        </p:nvSpPr>
        <p:spPr>
          <a:xfrm>
            <a:off x="5692361" y="514544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- Svi učenici ne mogu usvajati nastavne sadržaje na jednak način, u isto vrijeme i s jednakom razinom uspješnosti</a:t>
            </a:r>
            <a:endParaRPr lang="en-US" sz="2400" dirty="0"/>
          </a:p>
        </p:txBody>
      </p:sp>
      <p:sp>
        <p:nvSpPr>
          <p:cNvPr id="21" name="TextBox 26"/>
          <p:cNvSpPr txBox="1"/>
          <p:nvPr/>
        </p:nvSpPr>
        <p:spPr>
          <a:xfrm>
            <a:off x="5678325" y="2171056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- Višestruki načini predočavanja</a:t>
            </a:r>
          </a:p>
          <a:p>
            <a:r>
              <a:rPr lang="hr-HR" dirty="0"/>
              <a:t>- Višestruki načini izražavanja</a:t>
            </a:r>
          </a:p>
          <a:p>
            <a:r>
              <a:rPr lang="hr-HR" dirty="0"/>
              <a:t>- Različite metode motiviranja učenika na sudjelovanje u učenju   </a:t>
            </a:r>
            <a:endParaRPr lang="en-US" sz="2400" dirty="0"/>
          </a:p>
        </p:txBody>
      </p:sp>
      <p:sp>
        <p:nvSpPr>
          <p:cNvPr id="22" name="TextBox 27"/>
          <p:cNvSpPr txBox="1"/>
          <p:nvPr/>
        </p:nvSpPr>
        <p:spPr>
          <a:xfrm>
            <a:off x="5647275" y="3689157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- Planiranje, priprema i realizacija primjerenih </a:t>
            </a:r>
            <a:r>
              <a:rPr lang="hr-HR" dirty="0" err="1"/>
              <a:t>kurikula</a:t>
            </a:r>
            <a:r>
              <a:rPr lang="hr-HR" dirty="0"/>
              <a:t> i oblika OO djeci s POOP, koji se ostvaruju uz programsku i profesionalnu potporu te pedagoško-didaktičku prilagodbu.</a:t>
            </a:r>
            <a:endParaRPr lang="en-US" sz="2400" dirty="0"/>
          </a:p>
        </p:txBody>
      </p:sp>
      <p:sp>
        <p:nvSpPr>
          <p:cNvPr id="23" name="TextBox 28"/>
          <p:cNvSpPr txBox="1"/>
          <p:nvPr/>
        </p:nvSpPr>
        <p:spPr>
          <a:xfrm>
            <a:off x="3595670" y="3929067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INDIVIDUALIZACIJA </a:t>
            </a:r>
          </a:p>
          <a:p>
            <a:pPr algn="ctr"/>
            <a:r>
              <a:rPr lang="hr-HR" sz="1600" dirty="0"/>
              <a:t>NASTAVE</a:t>
            </a:r>
            <a:endParaRPr lang="en-US" sz="1600" dirty="0"/>
          </a:p>
        </p:txBody>
      </p:sp>
      <p:sp>
        <p:nvSpPr>
          <p:cNvPr id="24" name="TextBox 24"/>
          <p:cNvSpPr txBox="1"/>
          <p:nvPr/>
        </p:nvSpPr>
        <p:spPr>
          <a:xfrm>
            <a:off x="1849700" y="2322928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/>
              <a:t>Diferencirana nastava</a:t>
            </a:r>
            <a:endParaRPr lang="en-US" sz="2400" dirty="0"/>
          </a:p>
        </p:txBody>
      </p:sp>
      <p:pic>
        <p:nvPicPr>
          <p:cNvPr id="25" name="Slika 24">
            <a:extLst>
              <a:ext uri="{FF2B5EF4-FFF2-40B4-BE49-F238E27FC236}">
                <a16:creationId xmlns:a16="http://schemas.microsoft.com/office/drawing/2014/main" id="{EC213168-8A43-4D59-A61D-66C74250B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70690" y="3770323"/>
            <a:ext cx="2887038" cy="2740818"/>
          </a:xfrm>
          <a:prstGeom prst="rect">
            <a:avLst/>
          </a:prstGeom>
        </p:spPr>
      </p:pic>
      <p:sp>
        <p:nvSpPr>
          <p:cNvPr id="15" name="Pravokutnik 14">
            <a:extLst>
              <a:ext uri="{FF2B5EF4-FFF2-40B4-BE49-F238E27FC236}">
                <a16:creationId xmlns:a16="http://schemas.microsoft.com/office/drawing/2014/main" id="{97B597AD-43F1-4D4E-8E8A-08D7742EC062}"/>
              </a:ext>
            </a:extLst>
          </p:cNvPr>
          <p:cNvSpPr/>
          <p:nvPr/>
        </p:nvSpPr>
        <p:spPr>
          <a:xfrm>
            <a:off x="2508311" y="5847654"/>
            <a:ext cx="69844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/>
              <a:t>      S</a:t>
            </a:r>
            <a:r>
              <a:rPr lang="pt-BR" sz="2400" b="1" dirty="0"/>
              <a:t>uvremeni pristup učenju i poučavanju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7321339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DF27C4-5F29-4516-B81C-74FAD33BE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4" y="421686"/>
            <a:ext cx="10515600" cy="879213"/>
          </a:xfrm>
        </p:spPr>
        <p:txBody>
          <a:bodyPr/>
          <a:lstStyle/>
          <a:p>
            <a:r>
              <a:rPr lang="hr-HR" b="1" dirty="0"/>
              <a:t>Diferencirani i individualizirani pristup</a:t>
            </a:r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EE3A1E4C-A48D-48AD-B758-647BFAAEE3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214695"/>
              </p:ext>
            </p:extLst>
          </p:nvPr>
        </p:nvGraphicFramePr>
        <p:xfrm>
          <a:off x="413994" y="1300900"/>
          <a:ext cx="10605940" cy="5269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2821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85FE3F6-8551-417E-9858-8A1C0FFD3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935" y="891948"/>
            <a:ext cx="10515600" cy="158730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3200" b="1" dirty="0">
                <a:solidFill>
                  <a:srgbClr val="C00000"/>
                </a:solidFill>
              </a:rPr>
              <a:t>Početna procjena odgojno-obrazovnih potreba učenika s teškoćama</a:t>
            </a:r>
            <a:br>
              <a:rPr lang="hr-HR" altLang="en-US" sz="3200" b="1" dirty="0">
                <a:solidFill>
                  <a:schemeClr val="hlink"/>
                </a:solidFill>
              </a:rPr>
            </a:br>
            <a:r>
              <a:rPr lang="hr-HR" altLang="en-US" sz="3200" b="1" dirty="0">
                <a:solidFill>
                  <a:schemeClr val="hlink"/>
                </a:solidFill>
              </a:rPr>
              <a:t>1. Metoda praćenja i uočavanja</a:t>
            </a:r>
            <a:r>
              <a:rPr lang="hr-HR" altLang="en-US" sz="3200" b="1" dirty="0">
                <a:solidFill>
                  <a:srgbClr val="558ED5"/>
                </a:solidFill>
              </a:rPr>
              <a:t> </a:t>
            </a:r>
            <a:r>
              <a:rPr lang="hr-HR" altLang="en-US" sz="2400" dirty="0"/>
              <a:t>(promatranje, opažanje) </a:t>
            </a:r>
            <a:br>
              <a:rPr lang="hr-HR" altLang="en-US" sz="2400" dirty="0"/>
            </a:br>
            <a:r>
              <a:rPr lang="hr-HR" altLang="en-US" sz="2200" dirty="0"/>
              <a:t>- </a:t>
            </a:r>
            <a:r>
              <a:rPr lang="hr-HR" sz="2200" dirty="0"/>
              <a:t>Procijeniti što je potrebno:</a:t>
            </a:r>
            <a:br>
              <a:rPr lang="hr-HR" sz="2200" dirty="0"/>
            </a:br>
            <a:r>
              <a:rPr lang="hr-HR" sz="2200" dirty="0"/>
              <a:t>* Načini na koje je potrebno postupati s učenikom na nastavi</a:t>
            </a:r>
            <a:br>
              <a:rPr lang="hr-HR" sz="2200" dirty="0"/>
            </a:br>
            <a:r>
              <a:rPr lang="hr-HR" sz="2200" dirty="0"/>
              <a:t>* Načini na kojima će se temeljiti odgojno-obrazovni zahtjevi u radu s učenikom</a:t>
            </a:r>
            <a:br>
              <a:rPr lang="hr-HR" altLang="en-US" sz="3200" dirty="0"/>
            </a:br>
            <a:endParaRPr lang="hr-HR" altLang="en-US" sz="3200" b="1" dirty="0"/>
          </a:p>
        </p:txBody>
      </p:sp>
      <p:sp>
        <p:nvSpPr>
          <p:cNvPr id="2" name="Rezervirano mjesto sadržaja 1">
            <a:extLst>
              <a:ext uri="{FF2B5EF4-FFF2-40B4-BE49-F238E27FC236}">
                <a16:creationId xmlns:a16="http://schemas.microsoft.com/office/drawing/2014/main" id="{1CCB7B7D-2A41-4089-B3FC-3BBA90F0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192" y="2620651"/>
            <a:ext cx="8957387" cy="394819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1"/>
            <a:r>
              <a:rPr lang="hr-HR" altLang="en-US" dirty="0"/>
              <a:t>osobitosti razvoja učenika (predznanje, pažnja, koncentracija, pamćenje, vještine i interese učenika za nastavni predmet)</a:t>
            </a:r>
          </a:p>
          <a:p>
            <a:pPr lvl="1"/>
            <a:r>
              <a:rPr lang="hr-HR" altLang="en-US" dirty="0"/>
              <a:t>Izbor instrumenata procjene može se odnositi na one koje učitelj kreira sam </a:t>
            </a:r>
          </a:p>
          <a:p>
            <a:pPr marL="457200" lvl="1" indent="0">
              <a:buNone/>
            </a:pPr>
            <a:endParaRPr lang="hr-HR" altLang="en-US" dirty="0"/>
          </a:p>
          <a:p>
            <a:pPr marL="457200" lvl="1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⁕ </a:t>
            </a:r>
            <a:r>
              <a:rPr lang="hr-HR" altLang="en-US" dirty="0"/>
              <a:t>upitnici, </a:t>
            </a:r>
          </a:p>
          <a:p>
            <a:pPr marL="457200" lvl="1" indent="0">
              <a:buNone/>
            </a:pPr>
            <a:r>
              <a:rPr lang="hr-H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⁕ </a:t>
            </a:r>
            <a:r>
              <a:rPr lang="hr-HR" altLang="en-US" dirty="0"/>
              <a:t>zadatci za procjenu pojedinih vještina, i dr.</a:t>
            </a:r>
          </a:p>
          <a:p>
            <a:pPr marL="457200" lvl="1" indent="0">
              <a:buNone/>
            </a:pPr>
            <a:endParaRPr lang="hr-HR" altLang="en-US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BEA3E338-7A5B-4588-8920-C9D17410FB23}"/>
              </a:ext>
            </a:extLst>
          </p:cNvPr>
          <p:cNvSpPr txBox="1"/>
          <p:nvPr/>
        </p:nvSpPr>
        <p:spPr>
          <a:xfrm>
            <a:off x="7261332" y="3737305"/>
            <a:ext cx="3456944" cy="28315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hr-HR" sz="2000" dirty="0"/>
              <a:t>To je preduvjet kako učitelji ne bi poučavali na temelju onoga što pretpostavljaju da bi učenici trebali znati, mogu ili ne mogu, već na temelju onoga što učenici doista znaju i ono što pokažu da mogu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31939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B80A9E92-32C8-4766-9B99-3E1EAE73D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229" y="357326"/>
            <a:ext cx="8390877" cy="2794247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  <a:buNone/>
            </a:pPr>
            <a:r>
              <a:rPr lang="hr-HR" altLang="en-US" b="1" dirty="0"/>
              <a:t>Utvrđivanje interesa / primjeren odabir poticaja</a:t>
            </a:r>
          </a:p>
          <a:p>
            <a:pPr marL="838200" lvl="1" indent="-381000">
              <a:buFont typeface="Wingdings" panose="05000000000000000000" pitchFamily="2" charset="2"/>
              <a:buAutoNum type="alphaLcParenR"/>
            </a:pPr>
            <a:r>
              <a:rPr lang="hr-HR" altLang="en-US" dirty="0"/>
              <a:t>Aktivnosti koje učenik voli, želi raditi</a:t>
            </a:r>
          </a:p>
          <a:p>
            <a:pPr marL="838200" lvl="1" indent="-381000">
              <a:buFont typeface="Wingdings" panose="05000000000000000000" pitchFamily="2" charset="2"/>
              <a:buAutoNum type="alphaLcParenR"/>
            </a:pPr>
            <a:r>
              <a:rPr lang="hr-HR" altLang="en-US" b="1" dirty="0">
                <a:solidFill>
                  <a:srgbClr val="FF0000"/>
                </a:solidFill>
              </a:rPr>
              <a:t>Motiviranost</a:t>
            </a:r>
            <a:r>
              <a:rPr lang="hr-HR" altLang="en-US" dirty="0"/>
              <a:t> za pojedini nastavni predmet/područja/sadržaje</a:t>
            </a:r>
          </a:p>
          <a:p>
            <a:pPr marL="1257300" lvl="2" indent="-342900"/>
            <a:r>
              <a:rPr lang="hr-HR" altLang="en-US" sz="2800" dirty="0"/>
              <a:t>Putem razgovora s učenikom, roditeljem/skrbnikom</a:t>
            </a:r>
          </a:p>
          <a:p>
            <a:pPr marL="1257300" lvl="2" indent="-342900"/>
            <a:r>
              <a:rPr lang="hr-HR" altLang="en-US" sz="2800" dirty="0"/>
              <a:t>Promatranjem reakcija učenika na poticaje</a:t>
            </a:r>
          </a:p>
        </p:txBody>
      </p:sp>
      <p:sp>
        <p:nvSpPr>
          <p:cNvPr id="12291" name="Rezervirano mjesto broja slajda 3">
            <a:extLst>
              <a:ext uri="{FF2B5EF4-FFF2-40B4-BE49-F238E27FC236}">
                <a16:creationId xmlns:a16="http://schemas.microsoft.com/office/drawing/2014/main" id="{07DA7EB4-446D-46B1-B2DA-1E5121B31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DDFEAA-7590-4B06-96FF-8657E8B6E628}" type="slidenum">
              <a:rPr lang="hr-HR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hr-HR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2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D57585-9F64-4915-A2A9-A43EA23E4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72" y="346464"/>
            <a:ext cx="10515600" cy="1071789"/>
          </a:xfrm>
        </p:spPr>
        <p:txBody>
          <a:bodyPr>
            <a:noAutofit/>
          </a:bodyPr>
          <a:lstStyle/>
          <a:p>
            <a:pPr algn="ctr"/>
            <a:r>
              <a:rPr lang="hr-HR" sz="3600" b="1" dirty="0"/>
              <a:t>  </a:t>
            </a:r>
            <a:r>
              <a:rPr lang="hr-HR" sz="3600" b="1" dirty="0" err="1"/>
              <a:t>Inkluzivni</a:t>
            </a:r>
            <a:r>
              <a:rPr lang="hr-HR" sz="3600" b="1" dirty="0"/>
              <a:t> sustav odgoja i obrazovanja</a:t>
            </a:r>
            <a:br>
              <a:rPr lang="hr-HR" sz="3600" b="1" dirty="0"/>
            </a:br>
            <a:r>
              <a:rPr lang="hr-HR" sz="3600" b="1" dirty="0"/>
              <a:t>- Zakonodavna polazišta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BDB84C9-BC08-4738-8D42-5450287C7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" y="1660848"/>
            <a:ext cx="10905931" cy="4850687"/>
          </a:xfrm>
        </p:spPr>
        <p:txBody>
          <a:bodyPr>
            <a:normAutofit fontScale="92500"/>
          </a:bodyPr>
          <a:lstStyle/>
          <a:p>
            <a:r>
              <a:rPr lang="pl-PL" altLang="sr-Latn-RS" i="1" dirty="0"/>
              <a:t>Zakon o odgoju i obrazovanju u osnovnoj i srednjoj školi</a:t>
            </a:r>
            <a:endParaRPr lang="hr-HR" i="1" dirty="0"/>
          </a:p>
          <a:p>
            <a:r>
              <a:rPr lang="hr-HR" i="1" dirty="0"/>
              <a:t>Pravilnik</a:t>
            </a:r>
            <a:r>
              <a:rPr lang="hr-HR" altLang="sr-Latn-RS" i="1" dirty="0"/>
              <a:t> o osnovnoškolskom i srednjoškolskom odgoju i obrazovanju učenika s teškoćama u razvoju (NN, 24/15)</a:t>
            </a:r>
          </a:p>
          <a:p>
            <a:r>
              <a:rPr lang="hr-HR" i="1" dirty="0"/>
              <a:t>Smjernice za rad s učenicima s teškoćama,</a:t>
            </a:r>
            <a:r>
              <a:rPr lang="hr-HR" dirty="0"/>
              <a:t> 2021.</a:t>
            </a:r>
          </a:p>
          <a:p>
            <a:r>
              <a:rPr lang="hr-HR" dirty="0" err="1"/>
              <a:t>Kurikularna</a:t>
            </a:r>
            <a:r>
              <a:rPr lang="hr-HR" dirty="0"/>
              <a:t> reforma /predmetni </a:t>
            </a:r>
            <a:r>
              <a:rPr lang="hr-HR" dirty="0" err="1"/>
              <a:t>kurikuli</a:t>
            </a:r>
            <a:endParaRPr lang="hr-HR" i="1" dirty="0"/>
          </a:p>
          <a:p>
            <a:r>
              <a:rPr lang="pl-PL" i="1" dirty="0"/>
              <a:t>Nacionalni plan razvoja sustava obrazovanja za razdoblje do 2027. godine</a:t>
            </a:r>
            <a:endParaRPr lang="hr-HR" i="1" dirty="0"/>
          </a:p>
          <a:p>
            <a:pPr marL="0" indent="0">
              <a:buNone/>
            </a:pPr>
            <a:endParaRPr lang="hr-HR" i="1" dirty="0"/>
          </a:p>
          <a:p>
            <a:r>
              <a:rPr lang="hr-HR" dirty="0"/>
              <a:t>Međunarodni i domaći dokumenti (pr. </a:t>
            </a:r>
            <a:r>
              <a:rPr lang="en-US" i="1" dirty="0" err="1"/>
              <a:t>Konvencij</a:t>
            </a:r>
            <a:r>
              <a:rPr lang="hr-HR" i="1" dirty="0"/>
              <a:t>a</a:t>
            </a:r>
            <a:r>
              <a:rPr lang="en-US" i="1" dirty="0"/>
              <a:t> UN-a o </a:t>
            </a:r>
            <a:r>
              <a:rPr lang="en-US" i="1" dirty="0" err="1"/>
              <a:t>pravima</a:t>
            </a:r>
            <a:r>
              <a:rPr lang="en-US" i="1" dirty="0"/>
              <a:t> </a:t>
            </a:r>
            <a:r>
              <a:rPr lang="en-US" i="1" dirty="0" err="1"/>
              <a:t>djeteta</a:t>
            </a:r>
            <a:r>
              <a:rPr lang="hr-HR" i="1" dirty="0"/>
              <a:t>;</a:t>
            </a:r>
            <a:r>
              <a:rPr lang="hr-HR" dirty="0"/>
              <a:t> </a:t>
            </a:r>
            <a:r>
              <a:rPr lang="en-US" i="1" dirty="0"/>
              <a:t>UNESCO - International Institute for Educational Planning (2021)</a:t>
            </a:r>
            <a:r>
              <a:rPr lang="hr-HR" i="1" dirty="0"/>
              <a:t>;</a:t>
            </a:r>
            <a:r>
              <a:rPr lang="en-US" i="1" dirty="0"/>
              <a:t> Disability inclusive education and learning</a:t>
            </a:r>
            <a:r>
              <a:rPr lang="hr-HR" i="1" dirty="0"/>
              <a:t>;</a:t>
            </a:r>
            <a:r>
              <a:rPr lang="en-US" dirty="0"/>
              <a:t> </a:t>
            </a:r>
            <a:r>
              <a:rPr lang="en-US" i="1" dirty="0" err="1"/>
              <a:t>Strategij</a:t>
            </a:r>
            <a:r>
              <a:rPr lang="hr-HR" i="1" dirty="0"/>
              <a:t>a</a:t>
            </a:r>
            <a:r>
              <a:rPr lang="en-US" i="1" dirty="0"/>
              <a:t> </a:t>
            </a:r>
            <a:r>
              <a:rPr lang="en-US" i="1" dirty="0" err="1"/>
              <a:t>znanosti</a:t>
            </a:r>
            <a:r>
              <a:rPr lang="en-US" i="1" dirty="0"/>
              <a:t>, </a:t>
            </a:r>
            <a:r>
              <a:rPr lang="en-US" i="1" dirty="0" err="1"/>
              <a:t>obrazovanja</a:t>
            </a:r>
            <a:r>
              <a:rPr lang="en-US" i="1" dirty="0"/>
              <a:t> i </a:t>
            </a:r>
            <a:r>
              <a:rPr lang="en-US" i="1" dirty="0" err="1"/>
              <a:t>tehnologije</a:t>
            </a:r>
            <a:r>
              <a:rPr lang="en-US" i="1" dirty="0"/>
              <a:t> </a:t>
            </a:r>
            <a:r>
              <a:rPr lang="en-US" dirty="0"/>
              <a:t>i dr</a:t>
            </a:r>
            <a:r>
              <a:rPr lang="hr-HR" dirty="0"/>
              <a:t>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9233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78EBCA-089F-4027-9822-BC17B12C9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365126"/>
            <a:ext cx="10515600" cy="225424"/>
          </a:xfrm>
        </p:spPr>
        <p:txBody>
          <a:bodyPr>
            <a:normAutofit fontScale="90000"/>
          </a:bodyPr>
          <a:lstStyle/>
          <a:p>
            <a:r>
              <a:rPr lang="hr-HR" b="1" dirty="0"/>
              <a:t>POSTUPCI INDIVIDUALIZACIJE</a:t>
            </a:r>
            <a:endParaRPr lang="en-US" b="1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9372CB0-74D3-4AA6-823B-EF43E6B7B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819150"/>
            <a:ext cx="10515599" cy="6229350"/>
          </a:xfrm>
        </p:spPr>
        <p:txBody>
          <a:bodyPr>
            <a:noAutofit/>
          </a:bodyPr>
          <a:lstStyle/>
          <a:p>
            <a:r>
              <a:rPr lang="hr-HR" sz="2000" dirty="0"/>
              <a:t>Odnose se na postupke, metode i oblike poučavanja i vrednovanja, a </a:t>
            </a:r>
            <a:r>
              <a:rPr lang="hr-HR" sz="2000" b="1" dirty="0"/>
              <a:t>ostvaruju se prilagodbama</a:t>
            </a:r>
            <a:r>
              <a:rPr lang="hr-HR" sz="2000" dirty="0"/>
              <a:t>: </a:t>
            </a:r>
            <a:endParaRPr lang="en-US" sz="2000" dirty="0"/>
          </a:p>
          <a:p>
            <a:pPr marL="514350" lvl="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accent5">
                    <a:lumMod val="75000"/>
                  </a:schemeClr>
                </a:solidFill>
              </a:rPr>
              <a:t>načina predstavljanja sadržaja i/ili zahtjeva za izvođenje aktivnosti </a:t>
            </a:r>
            <a:r>
              <a:rPr lang="hr-HR" sz="1700" dirty="0"/>
              <a:t>(preoblikovanje izvornog teksta ili poretka riječi ili sažimanje teksta…) 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accent2">
                    <a:lumMod val="75000"/>
                  </a:schemeClr>
                </a:solidFill>
              </a:rPr>
              <a:t>vremena</a:t>
            </a:r>
            <a:r>
              <a:rPr lang="hr-HR" sz="1700" dirty="0"/>
              <a:t> potrebnog za poučavanje, učenje ili obavljanje zadatka (upoznati učenike s aktivnostima ili događajima kako bi se mogli pripremiti za njih te pratiti slijed aktivnosti, (vizualni raspored, odrediti vrijeme za obavljanje zadatka, mjerač vremena, „štoperica” i sl., više kratkih stanki)</a:t>
            </a:r>
            <a:endParaRPr lang="en-US" sz="1700" dirty="0"/>
          </a:p>
          <a:p>
            <a:pPr marL="514350" indent="-514350">
              <a:buFont typeface="+mj-lt"/>
              <a:buAutoNum type="arabicPeriod"/>
            </a:pPr>
            <a:r>
              <a:rPr lang="hr-HR" sz="2400" b="1" dirty="0">
                <a:solidFill>
                  <a:schemeClr val="accent4">
                    <a:lumMod val="75000"/>
                  </a:schemeClr>
                </a:solidFill>
              </a:rPr>
              <a:t>u aktivnom uključivanju učenika </a:t>
            </a:r>
            <a:r>
              <a:rPr lang="hr-HR" sz="1700" dirty="0"/>
              <a:t>u proces učenja, poučavanja i vrednovanja (posebnom načinu prezentacije, odgode početka rada, odabiru rečenica, uporabe određenih pomagala i sl.)</a:t>
            </a:r>
            <a:endParaRPr lang="en-US" sz="1700" dirty="0"/>
          </a:p>
          <a:p>
            <a:pPr marL="514350" lvl="0" indent="-514350">
              <a:buFont typeface="+mj-lt"/>
              <a:buAutoNum type="arabicPeriod"/>
            </a:pPr>
            <a:r>
              <a:rPr lang="hr-HR" sz="2400" b="1" dirty="0">
                <a:solidFill>
                  <a:srgbClr val="FF0000"/>
                </a:solidFill>
              </a:rPr>
              <a:t>u načinima vrednovanja </a:t>
            </a:r>
            <a:r>
              <a:rPr lang="hr-HR" sz="1700" dirty="0"/>
              <a:t>razine ostvarenosti odgojno-obrazovnih ishoda (različitim metodama vrednovanja ostvarenosti odgojno-obrazovnih ishoda što znači i oblikovanje testova u smislu broja zadataka, poredaka zadataka, označavanja određenih dijelova jasnije, drugačije postavljanje zadataka, ispitivanje usmeno ili pismeno i dr.)</a:t>
            </a:r>
            <a:endParaRPr lang="en-US" sz="1700" dirty="0"/>
          </a:p>
          <a:p>
            <a:pPr marL="514350" lvl="0" indent="-514350">
              <a:buFont typeface="+mj-lt"/>
              <a:buAutoNum type="arabicPeriod"/>
            </a:pPr>
            <a:r>
              <a:rPr lang="hr-HR" sz="1700" dirty="0"/>
              <a:t>u osiguravanju primjerenih </a:t>
            </a:r>
            <a:r>
              <a:rPr lang="hr-HR" sz="2400" b="1" dirty="0">
                <a:solidFill>
                  <a:srgbClr val="00B050"/>
                </a:solidFill>
              </a:rPr>
              <a:t>prostornih uvjeta </a:t>
            </a:r>
            <a:r>
              <a:rPr lang="hr-HR" sz="1700" dirty="0"/>
              <a:t>(prilagodbe okruženja, teškoće senzorne integracije - otkriti neodgovarajuće podražaje koji zbunjuju, dezorijentiraju ili ometaju učenika u funkcioniranju)</a:t>
            </a:r>
          </a:p>
          <a:p>
            <a:pPr marL="514350" lvl="0" indent="-514350">
              <a:buFont typeface="+mj-lt"/>
              <a:buAutoNum type="arabicPeriod"/>
            </a:pPr>
            <a:r>
              <a:rPr lang="hr-HR" sz="2400" b="1" dirty="0">
                <a:solidFill>
                  <a:srgbClr val="C00000"/>
                </a:solidFill>
              </a:rPr>
              <a:t>prilagodbi materijala i primjeni </a:t>
            </a:r>
            <a:r>
              <a:rPr lang="hr-HR" sz="2400" b="1" dirty="0" err="1">
                <a:solidFill>
                  <a:srgbClr val="C00000"/>
                </a:solidFill>
              </a:rPr>
              <a:t>asistivne</a:t>
            </a:r>
            <a:r>
              <a:rPr lang="hr-HR" sz="2400" b="1" dirty="0">
                <a:solidFill>
                  <a:srgbClr val="C00000"/>
                </a:solidFill>
              </a:rPr>
              <a:t> tehnologije </a:t>
            </a:r>
            <a:r>
              <a:rPr lang="hr-HR" sz="1700" dirty="0"/>
              <a:t>(primjereni didaktički materijali i određena pomagala, stabilnost, sjedenje i pokretljivost, opremanje radnog mjesta, komunikaciju (usmenu i pisanu), pristup računalu, trenutne aplikacije u ponudi i dr.)</a:t>
            </a:r>
          </a:p>
          <a:p>
            <a:pPr marL="0" lvl="0" indent="0">
              <a:buNone/>
            </a:pPr>
            <a:endParaRPr lang="en-US" sz="17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108766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88401348-622F-4B91-8D97-820C9976D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310"/>
          </a:xfrm>
        </p:spPr>
        <p:txBody>
          <a:bodyPr/>
          <a:lstStyle/>
          <a:p>
            <a:r>
              <a:rPr lang="hr-HR" dirty="0"/>
              <a:t>Strategije podrške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45FF0EF-B649-4482-8CB1-AE231044E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3" y="1564848"/>
            <a:ext cx="10891887" cy="49962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 Prilagodba 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dirty="0"/>
              <a:t>vizualnog rasporeda za razumijevanje rutine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/>
              <a:t>strukture aktivnosti 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/>
              <a:t>podsjetnik za učenike s teškoćama pažnje i radnog pamćenja, 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/>
              <a:t>izradu sredstva za podršku u radu (npr. okviri za praćenje slijeda čitanja, naglašena crtovlja)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/>
              <a:t>digitalne obrazovne sadržaje, potpomognutu komunikaciju (npr. grafički simboli, manualni znakovi ili uporaba informacijsko-komunikacijske tehnologije)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/>
              <a:t>uvećanje radnih materijala (npr. za učenika s motoričkim teškoćama)</a:t>
            </a:r>
          </a:p>
          <a:p>
            <a:pPr marL="971550" lvl="1" indent="-514350">
              <a:buFont typeface="+mj-lt"/>
              <a:buAutoNum type="arabicPeriod"/>
            </a:pPr>
            <a:r>
              <a:rPr lang="hr-HR" dirty="0"/>
              <a:t>različite vrste papira (npr. krem ili blijedožuta boja papira za učenike s disleksijom)…</a:t>
            </a:r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16488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12052CB-25D8-4192-A85A-48ECD8C3A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084679"/>
              </p:ext>
            </p:extLst>
          </p:nvPr>
        </p:nvGraphicFramePr>
        <p:xfrm>
          <a:off x="273378" y="301658"/>
          <a:ext cx="10977237" cy="6394630"/>
        </p:xfrm>
        <a:graphic>
          <a:graphicData uri="http://schemas.openxmlformats.org/drawingml/2006/table">
            <a:tbl>
              <a:tblPr/>
              <a:tblGrid>
                <a:gridCol w="280042">
                  <a:extLst>
                    <a:ext uri="{9D8B030D-6E8A-4147-A177-3AD203B41FA5}">
                      <a16:colId xmlns:a16="http://schemas.microsoft.com/office/drawing/2014/main" val="2494933081"/>
                    </a:ext>
                  </a:extLst>
                </a:gridCol>
                <a:gridCol w="6365854">
                  <a:extLst>
                    <a:ext uri="{9D8B030D-6E8A-4147-A177-3AD203B41FA5}">
                      <a16:colId xmlns:a16="http://schemas.microsoft.com/office/drawing/2014/main" val="3874399192"/>
                    </a:ext>
                  </a:extLst>
                </a:gridCol>
                <a:gridCol w="881465">
                  <a:extLst>
                    <a:ext uri="{9D8B030D-6E8A-4147-A177-3AD203B41FA5}">
                      <a16:colId xmlns:a16="http://schemas.microsoft.com/office/drawing/2014/main" val="2979985411"/>
                    </a:ext>
                  </a:extLst>
                </a:gridCol>
                <a:gridCol w="919055">
                  <a:extLst>
                    <a:ext uri="{9D8B030D-6E8A-4147-A177-3AD203B41FA5}">
                      <a16:colId xmlns:a16="http://schemas.microsoft.com/office/drawing/2014/main" val="1144148166"/>
                    </a:ext>
                  </a:extLst>
                </a:gridCol>
                <a:gridCol w="912140">
                  <a:extLst>
                    <a:ext uri="{9D8B030D-6E8A-4147-A177-3AD203B41FA5}">
                      <a16:colId xmlns:a16="http://schemas.microsoft.com/office/drawing/2014/main" val="857947623"/>
                    </a:ext>
                  </a:extLst>
                </a:gridCol>
                <a:gridCol w="826222">
                  <a:extLst>
                    <a:ext uri="{9D8B030D-6E8A-4147-A177-3AD203B41FA5}">
                      <a16:colId xmlns:a16="http://schemas.microsoft.com/office/drawing/2014/main" val="2796816928"/>
                    </a:ext>
                  </a:extLst>
                </a:gridCol>
                <a:gridCol w="792459">
                  <a:extLst>
                    <a:ext uri="{9D8B030D-6E8A-4147-A177-3AD203B41FA5}">
                      <a16:colId xmlns:a16="http://schemas.microsoft.com/office/drawing/2014/main" val="749977570"/>
                    </a:ext>
                  </a:extLst>
                </a:gridCol>
              </a:tblGrid>
              <a:tr h="683592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Elementi za vrednovanje i ocjenjivanje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(Ivančić, Đ., 2016)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Nije ostvareno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Manjim dijelom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Djelomično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Većim dijelom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Potpuno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515061"/>
                  </a:ext>
                </a:extLst>
              </a:tr>
              <a:tr h="932172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Izražava doživljaj teksta/pjesme stilski i sadržajno primjereno sposobnostima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hr-H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Izražava doživljaj teksta/pjesme mimikom, pokretom i riječima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211348"/>
                  </a:ext>
                </a:extLst>
              </a:tr>
              <a:tr h="745737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Imenuje naslov, autora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hr-H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Čita naslov, prepoznaje prema ponuđenim odgovorima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618315"/>
                  </a:ext>
                </a:extLst>
              </a:tr>
              <a:tr h="963244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Interpretativno čita poštujući govorne vrednote hrvatskog j.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hr-H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Čita riječi po slogovima (slogovno) i pridružuje odgovarajućim slikama</a:t>
                      </a:r>
                      <a:r>
                        <a:rPr kumimoji="0" lang="hr-H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882436"/>
                  </a:ext>
                </a:extLst>
              </a:tr>
              <a:tr h="424009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Izdvaja riječi koje se rimuju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970983"/>
                  </a:ext>
                </a:extLst>
              </a:tr>
              <a:tr h="652520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Stvara rečenice s riječima dobivenim od premetnutih slogova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hr-H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Čita kratke rečenice s ranije pročitanim riječima</a:t>
                      </a:r>
                      <a:endParaRPr kumimoji="0" lang="hr-H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01639"/>
                  </a:ext>
                </a:extLst>
              </a:tr>
              <a:tr h="528231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Aktivno prati nastavu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hr-H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Praćenje nastave, brine o obavljanju aktivnosti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931494"/>
                  </a:ext>
                </a:extLst>
              </a:tr>
              <a:tr h="652520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Organizacija i urednost radnog prostora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hr-H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Snalaženje s priborom, urednost materijala, knjiga…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609055"/>
                  </a:ext>
                </a:extLst>
              </a:tr>
              <a:tr h="528231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Surađuje s drugima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hr-H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Surađuje s  drugima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 marL="91441" marR="91441"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23512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4442BA-C672-436C-8F24-69AD8B79C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3600" b="1" dirty="0"/>
              <a:t>PROCJENA OO POTREBA ZA PODRŠKOM</a:t>
            </a:r>
            <a:br>
              <a:rPr lang="hr-HR" sz="3600" b="1" dirty="0"/>
            </a:br>
            <a:endParaRPr lang="hr-HR" dirty="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3A735BC-5907-41F2-85D8-F3DDD05EF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5541" y="1190969"/>
            <a:ext cx="4106715" cy="82391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endParaRPr lang="hr-HR" altLang="en-US" sz="2000" dirty="0"/>
          </a:p>
          <a:p>
            <a:pPr algn="ctr"/>
            <a:r>
              <a:rPr lang="hr-HR" altLang="en-US" sz="2000" dirty="0"/>
              <a:t>Koje su </a:t>
            </a:r>
            <a:r>
              <a:rPr lang="hr-HR" altLang="en-US" sz="2000" dirty="0" err="1"/>
              <a:t>oo</a:t>
            </a:r>
            <a:r>
              <a:rPr lang="hr-HR" altLang="en-US" sz="2000" dirty="0"/>
              <a:t> potrebe  učenika/</a:t>
            </a:r>
            <a:r>
              <a:rPr lang="hr-HR" altLang="en-US" sz="2000" dirty="0" err="1"/>
              <a:t>ce</a:t>
            </a:r>
            <a:r>
              <a:rPr lang="hr-HR" altLang="en-US" sz="2000" dirty="0"/>
              <a:t> za podrškom/prilagodbom?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C7925B-C27D-4C95-A106-0919101D6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42" y="2243579"/>
            <a:ext cx="4106714" cy="3946084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hr-HR" altLang="en-US" sz="4400" dirty="0"/>
          </a:p>
          <a:p>
            <a:r>
              <a:rPr lang="hr-HR" altLang="en-US" sz="4400" dirty="0"/>
              <a:t>Upoznati razred s osobitostima  školskog učenja  učenika/</a:t>
            </a:r>
            <a:r>
              <a:rPr lang="hr-HR" altLang="en-US" sz="4400" dirty="0" err="1"/>
              <a:t>ce</a:t>
            </a:r>
            <a:r>
              <a:rPr lang="hr-HR" altLang="en-US" sz="4400" dirty="0"/>
              <a:t> po područjima</a:t>
            </a:r>
          </a:p>
          <a:p>
            <a:pPr marL="0" indent="0">
              <a:buNone/>
            </a:pPr>
            <a:endParaRPr lang="hr-HR" altLang="en-US" sz="4400" dirty="0"/>
          </a:p>
          <a:p>
            <a:endParaRPr lang="hr-HR" altLang="en-US" sz="4400" dirty="0"/>
          </a:p>
          <a:p>
            <a:endParaRPr lang="hr-HR" sz="4400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61BEF2E4-8919-4EBC-AF66-D27168A29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50730" y="1190969"/>
            <a:ext cx="6028458" cy="82391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hr-HR" altLang="en-US" dirty="0"/>
              <a:t>Koje su </a:t>
            </a:r>
            <a:r>
              <a:rPr lang="hr-HR" altLang="en-US" dirty="0" err="1"/>
              <a:t>oo</a:t>
            </a:r>
            <a:r>
              <a:rPr lang="hr-HR" altLang="en-US" dirty="0"/>
              <a:t> potrebe učenika/</a:t>
            </a:r>
            <a:r>
              <a:rPr lang="hr-HR" altLang="en-US" dirty="0" err="1"/>
              <a:t>ce</a:t>
            </a:r>
            <a:r>
              <a:rPr lang="hr-HR" altLang="en-US" dirty="0"/>
              <a:t> za podrškom/prilagodbom?   PODRUČJA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4BC5360-C0E2-4298-930E-D0D626361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50730" y="2014880"/>
            <a:ext cx="6104658" cy="4687577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marL="342900" indent="-342900"/>
            <a:endParaRPr lang="hr-HR" altLang="en-US" dirty="0"/>
          </a:p>
          <a:p>
            <a:pPr marL="342900" indent="-342900"/>
            <a:r>
              <a:rPr lang="en-US" altLang="en-US" sz="3300" b="1" dirty="0" err="1">
                <a:solidFill>
                  <a:srgbClr val="002060"/>
                </a:solidFill>
              </a:rPr>
              <a:t>Komunikacijske</a:t>
            </a:r>
            <a:r>
              <a:rPr lang="en-US" altLang="en-US" sz="3300" b="1" dirty="0">
                <a:solidFill>
                  <a:srgbClr val="002060"/>
                </a:solidFill>
              </a:rPr>
              <a:t> </a:t>
            </a:r>
            <a:r>
              <a:rPr lang="en-US" altLang="en-US" sz="3300" b="1" dirty="0" err="1">
                <a:solidFill>
                  <a:srgbClr val="002060"/>
                </a:solidFill>
              </a:rPr>
              <a:t>vještine</a:t>
            </a:r>
            <a:r>
              <a:rPr lang="hr-HR" altLang="en-US" sz="3300" dirty="0">
                <a:solidFill>
                  <a:srgbClr val="002060"/>
                </a:solidFill>
              </a:rPr>
              <a:t> </a:t>
            </a:r>
            <a:r>
              <a:rPr lang="hr-HR" altLang="en-US" dirty="0"/>
              <a:t>(govorno izražavanje, tehnika čitanja, razumijevanje , pamćenje, pročitanog/slušanog, gledanog, prepisivanje, pisanje)</a:t>
            </a:r>
            <a:endParaRPr lang="en-US" altLang="en-US" dirty="0"/>
          </a:p>
          <a:p>
            <a:pPr marL="342900" indent="-342900"/>
            <a:r>
              <a:rPr lang="en-US" altLang="en-US" sz="3300" b="1" dirty="0" err="1">
                <a:solidFill>
                  <a:srgbClr val="002060"/>
                </a:solidFill>
              </a:rPr>
              <a:t>Praktičan</a:t>
            </a:r>
            <a:r>
              <a:rPr lang="en-US" altLang="en-US" sz="3300" b="1" dirty="0">
                <a:solidFill>
                  <a:srgbClr val="002060"/>
                </a:solidFill>
              </a:rPr>
              <a:t> rad</a:t>
            </a:r>
            <a:r>
              <a:rPr lang="hr-HR" altLang="en-US" sz="3300" b="1" dirty="0">
                <a:solidFill>
                  <a:srgbClr val="002060"/>
                </a:solidFill>
              </a:rPr>
              <a:t> </a:t>
            </a:r>
            <a:r>
              <a:rPr lang="hr-HR" altLang="en-US" dirty="0"/>
              <a:t>(izvođenje praktičnog rada, služenje tehničkim priborom, informatička pismenost)</a:t>
            </a:r>
            <a:endParaRPr lang="en-US" altLang="en-US" dirty="0"/>
          </a:p>
          <a:p>
            <a:pPr marL="342900" indent="-342900"/>
            <a:r>
              <a:rPr lang="en-US" altLang="en-US" sz="3400" b="1" dirty="0" err="1">
                <a:solidFill>
                  <a:srgbClr val="002060"/>
                </a:solidFill>
              </a:rPr>
              <a:t>Vještina</a:t>
            </a:r>
            <a:r>
              <a:rPr lang="en-US" altLang="en-US" sz="3400" b="1" dirty="0">
                <a:solidFill>
                  <a:srgbClr val="002060"/>
                </a:solidFill>
              </a:rPr>
              <a:t> </a:t>
            </a:r>
            <a:r>
              <a:rPr lang="en-US" altLang="en-US" sz="3400" b="1" dirty="0" err="1">
                <a:solidFill>
                  <a:srgbClr val="002060"/>
                </a:solidFill>
              </a:rPr>
              <a:t>orijentacije</a:t>
            </a:r>
            <a:r>
              <a:rPr lang="hr-HR" altLang="en-US" sz="3400" b="1" dirty="0">
                <a:solidFill>
                  <a:srgbClr val="002060"/>
                </a:solidFill>
              </a:rPr>
              <a:t> </a:t>
            </a:r>
            <a:r>
              <a:rPr lang="hr-HR" altLang="en-US" dirty="0"/>
              <a:t>(kretanje i sredstva predočavanja, orijentacija na radnoj površini, orijentacija u vremenu)</a:t>
            </a:r>
            <a:endParaRPr lang="en-US" altLang="en-US" dirty="0"/>
          </a:p>
          <a:p>
            <a:pPr marL="342900" indent="-342900"/>
            <a:r>
              <a:rPr lang="en-US" altLang="en-US" sz="3400" b="1" dirty="0" err="1">
                <a:solidFill>
                  <a:srgbClr val="002060"/>
                </a:solidFill>
              </a:rPr>
              <a:t>Strategije</a:t>
            </a:r>
            <a:r>
              <a:rPr lang="en-US" altLang="en-US" sz="3400" b="1" dirty="0">
                <a:solidFill>
                  <a:srgbClr val="002060"/>
                </a:solidFill>
              </a:rPr>
              <a:t> </a:t>
            </a:r>
            <a:r>
              <a:rPr lang="en-US" altLang="en-US" sz="3400" b="1" dirty="0" err="1">
                <a:solidFill>
                  <a:srgbClr val="002060"/>
                </a:solidFill>
              </a:rPr>
              <a:t>učenja</a:t>
            </a:r>
            <a:r>
              <a:rPr lang="hr-HR" altLang="en-US" sz="3400" b="1" dirty="0">
                <a:solidFill>
                  <a:srgbClr val="002060"/>
                </a:solidFill>
              </a:rPr>
              <a:t> </a:t>
            </a:r>
            <a:r>
              <a:rPr lang="hr-HR" altLang="en-US" dirty="0"/>
              <a:t>(organizacija učenja, odnos prema učenju i radne navike, primjena pravila i definicija, način provođenja aktivnosti, rješavanja zadataka)</a:t>
            </a:r>
          </a:p>
          <a:p>
            <a:pPr marL="342900" indent="-342900"/>
            <a:r>
              <a:rPr lang="hr-HR" altLang="en-US" sz="3400" b="1" dirty="0">
                <a:solidFill>
                  <a:srgbClr val="002060"/>
                </a:solidFill>
              </a:rPr>
              <a:t>Usvojenost i iskazivanje znanja</a:t>
            </a:r>
            <a:r>
              <a:rPr lang="en-US" altLang="en-US" sz="3400" b="1" dirty="0">
                <a:solidFill>
                  <a:srgbClr val="002060"/>
                </a:solidFill>
              </a:rPr>
              <a:t> </a:t>
            </a:r>
            <a:r>
              <a:rPr lang="hr-HR" altLang="en-US" dirty="0"/>
              <a:t>(dostignute razine znanja, način iskazivanja znanja)</a:t>
            </a:r>
            <a:endParaRPr lang="en-US" altLang="en-US" dirty="0"/>
          </a:p>
          <a:p>
            <a:pPr marL="342900" indent="-342900"/>
            <a:r>
              <a:rPr lang="en-US" altLang="en-US" sz="3400" b="1" dirty="0" err="1">
                <a:solidFill>
                  <a:srgbClr val="002060"/>
                </a:solidFill>
              </a:rPr>
              <a:t>Sociološki</a:t>
            </a:r>
            <a:r>
              <a:rPr lang="en-US" altLang="en-US" sz="3400" b="1" dirty="0">
                <a:solidFill>
                  <a:srgbClr val="002060"/>
                </a:solidFill>
              </a:rPr>
              <a:t> </a:t>
            </a:r>
            <a:r>
              <a:rPr lang="en-US" altLang="en-US" sz="3400" b="1" dirty="0" err="1">
                <a:solidFill>
                  <a:srgbClr val="002060"/>
                </a:solidFill>
              </a:rPr>
              <a:t>oblici</a:t>
            </a:r>
            <a:r>
              <a:rPr lang="en-US" altLang="en-US" sz="3400" b="1" dirty="0">
                <a:solidFill>
                  <a:srgbClr val="002060"/>
                </a:solidFill>
              </a:rPr>
              <a:t> </a:t>
            </a:r>
            <a:r>
              <a:rPr lang="en-US" altLang="en-US" sz="3400" b="1" dirty="0" err="1">
                <a:solidFill>
                  <a:srgbClr val="002060"/>
                </a:solidFill>
              </a:rPr>
              <a:t>rada</a:t>
            </a:r>
            <a:r>
              <a:rPr lang="hr-HR" altLang="en-US" sz="3400" b="1" dirty="0">
                <a:solidFill>
                  <a:srgbClr val="002060"/>
                </a:solidFill>
              </a:rPr>
              <a:t> </a:t>
            </a:r>
            <a:r>
              <a:rPr lang="hr-HR" altLang="en-US" dirty="0"/>
              <a:t>(ponašanje, interakcija)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25858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4162E2-E668-47E1-8DC4-5939493ED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68" y="394298"/>
            <a:ext cx="10515600" cy="1325563"/>
          </a:xfrm>
        </p:spPr>
        <p:txBody>
          <a:bodyPr/>
          <a:lstStyle/>
          <a:p>
            <a:r>
              <a:rPr lang="hr-HR" sz="3200" b="1" dirty="0"/>
              <a:t>Zaključna razmatranja</a:t>
            </a:r>
            <a:br>
              <a:rPr lang="hr-HR" sz="3200" b="1" dirty="0"/>
            </a:br>
            <a:r>
              <a:rPr lang="hr-HR" sz="3200" b="1" dirty="0"/>
              <a:t>Mogući izvori kao prepreka suvremenom pristupu - izazovi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C1F3786-03FF-48F5-980C-AEDDBDFF9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12" y="1719861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hr-HR" dirty="0" err="1"/>
              <a:t>Kurikuli</a:t>
            </a:r>
            <a:endParaRPr lang="hr-HR" dirty="0"/>
          </a:p>
          <a:p>
            <a:r>
              <a:rPr lang="hr-HR" dirty="0"/>
              <a:t>Zakoni</a:t>
            </a:r>
          </a:p>
          <a:p>
            <a:r>
              <a:rPr lang="hr-HR" dirty="0"/>
              <a:t>Segregacijske politike</a:t>
            </a:r>
          </a:p>
          <a:p>
            <a:r>
              <a:rPr lang="hr-HR" dirty="0"/>
              <a:t>Terminologija, stavovi, motivacija…</a:t>
            </a:r>
          </a:p>
          <a:p>
            <a:r>
              <a:rPr lang="hr-HR" dirty="0"/>
              <a:t>Stručna znanja						 Što ja</a:t>
            </a:r>
          </a:p>
          <a:p>
            <a:r>
              <a:rPr lang="hr-HR" dirty="0"/>
              <a:t>Socijalna institucionalizacija 				 mogu učiniti ? </a:t>
            </a:r>
          </a:p>
          <a:p>
            <a:pPr marL="0" indent="0">
              <a:buNone/>
            </a:pPr>
            <a:r>
              <a:rPr lang="hr-HR" dirty="0"/>
              <a:t>	– segregirane škole</a:t>
            </a:r>
          </a:p>
          <a:p>
            <a:r>
              <a:rPr lang="hr-HR" dirty="0"/>
              <a:t>Definicije obrazovanja </a:t>
            </a:r>
          </a:p>
          <a:p>
            <a:pPr marL="0" indent="0">
              <a:buNone/>
            </a:pPr>
            <a:r>
              <a:rPr lang="hr-HR" dirty="0"/>
              <a:t>	 – s gledišta gospodarske aktivnosti</a:t>
            </a:r>
          </a:p>
          <a:p>
            <a:r>
              <a:rPr lang="hr-HR" dirty="0"/>
              <a:t>Postojanje škola za određene elitne skupine</a:t>
            </a:r>
          </a:p>
        </p:txBody>
      </p:sp>
      <p:sp>
        <p:nvSpPr>
          <p:cNvPr id="4" name="Desna vitičasta zagrada 3">
            <a:extLst>
              <a:ext uri="{FF2B5EF4-FFF2-40B4-BE49-F238E27FC236}">
                <a16:creationId xmlns:a16="http://schemas.microsoft.com/office/drawing/2014/main" id="{5B22D3AF-7693-4A34-8B04-9480705A1AF0}"/>
              </a:ext>
            </a:extLst>
          </p:cNvPr>
          <p:cNvSpPr/>
          <p:nvPr/>
        </p:nvSpPr>
        <p:spPr>
          <a:xfrm>
            <a:off x="7100596" y="1418252"/>
            <a:ext cx="485192" cy="47866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806958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BD8DED-5165-4502-B8FA-73C107023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97584"/>
            <a:ext cx="11029950" cy="619125"/>
          </a:xfrm>
        </p:spPr>
        <p:txBody>
          <a:bodyPr>
            <a:normAutofit fontScale="90000"/>
          </a:bodyPr>
          <a:lstStyle/>
          <a:p>
            <a:r>
              <a:rPr lang="hr-HR" sz="3600" b="1" dirty="0"/>
              <a:t>Prilagođavanje na temelju povratnih informacija        </a:t>
            </a:r>
            <a:r>
              <a:rPr lang="hr-HR" sz="3600" b="1" dirty="0" err="1"/>
              <a:t>samoevaluacija</a:t>
            </a:r>
            <a:r>
              <a:rPr lang="hr-HR" sz="3600" b="1" dirty="0"/>
              <a:t> </a:t>
            </a:r>
            <a:r>
              <a:rPr lang="hr-HR" b="1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3D68B0E-A511-43AB-ABC9-9592D04D7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98861"/>
            <a:ext cx="11029950" cy="4854313"/>
          </a:xfrm>
          <a:ln>
            <a:solidFill>
              <a:srgbClr val="C00000"/>
            </a:solidFill>
          </a:ln>
        </p:spPr>
        <p:txBody>
          <a:bodyPr>
            <a:normAutofit fontScale="92500"/>
          </a:bodyPr>
          <a:lstStyle/>
          <a:p>
            <a:r>
              <a:rPr lang="hr-HR" dirty="0"/>
              <a:t>Pritom učitelj/nastavnik sebi postavlja pitanja:</a:t>
            </a:r>
            <a:endParaRPr lang="en-US" dirty="0"/>
          </a:p>
          <a:p>
            <a:pPr lvl="0" algn="ctr"/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Je li učenik razumio informaciju/zadatak?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Ima li učenik dovoljno predznanja za rješavanje zadatka / učenje?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Jesu li zadatci bili učeniku preteški?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Tražim li od učenika ono što je trenutno iznad njegovih mogućnosti?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Je li učenik imao dovoljno prilike za vježbanje/ponavljanje?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ctr"/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Je li ova strategija prikladna za njega? Je li neka druga strategija prikladnija?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hr-HR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r-HR" dirty="0">
                <a:solidFill>
                  <a:schemeClr val="accent5">
                    <a:lumMod val="50000"/>
                  </a:schemeClr>
                </a:solidFill>
              </a:rPr>
              <a:t>Učitelj/nastavnik trebao bi poticati učenika da sam sebi postavlja slična pitanja.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trelica: desno 3">
            <a:extLst>
              <a:ext uri="{FF2B5EF4-FFF2-40B4-BE49-F238E27FC236}">
                <a16:creationId xmlns:a16="http://schemas.microsoft.com/office/drawing/2014/main" id="{0CCC1A4C-628A-4387-884F-96CF82B44A95}"/>
              </a:ext>
            </a:extLst>
          </p:cNvPr>
          <p:cNvSpPr/>
          <p:nvPr/>
        </p:nvSpPr>
        <p:spPr>
          <a:xfrm>
            <a:off x="8229601" y="697584"/>
            <a:ext cx="461913" cy="1927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6138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FBF20E-C634-4CEB-AC23-3C73DF6AA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" y="1066800"/>
            <a:ext cx="10086199" cy="1016944"/>
          </a:xfrm>
        </p:spPr>
        <p:txBody>
          <a:bodyPr>
            <a:normAutofit fontScale="90000"/>
          </a:bodyPr>
          <a:lstStyle/>
          <a:p>
            <a:r>
              <a:rPr lang="pl-PL" sz="2400" i="1" dirty="0"/>
              <a:t>                          „Dobro poučava onaj tko dobro razlikuje.”</a:t>
            </a:r>
            <a:br>
              <a:rPr lang="pl-PL" sz="2400" i="1" dirty="0"/>
            </a:br>
            <a:r>
              <a:rPr lang="pl-PL" sz="2400" i="1" dirty="0"/>
              <a:t>				                               </a:t>
            </a:r>
            <a:r>
              <a:rPr lang="pl-PL" sz="2400" dirty="0"/>
              <a:t>latinska izreka</a:t>
            </a:r>
            <a:br>
              <a:rPr lang="pl-PL" sz="2400" dirty="0"/>
            </a:br>
            <a:endParaRPr lang="en-US" sz="2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14895C6-DC5E-4501-8BC9-F2EC279C7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704850"/>
            <a:ext cx="11153775" cy="5472113"/>
          </a:xfrm>
        </p:spPr>
        <p:txBody>
          <a:bodyPr/>
          <a:lstStyle/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endParaRPr lang="hr-HR" sz="1200" dirty="0"/>
          </a:p>
          <a:p>
            <a:pPr marL="0" indent="0">
              <a:buNone/>
            </a:pPr>
            <a:r>
              <a:rPr lang="hr-HR" sz="6000" b="1" dirty="0"/>
              <a:t>             HVALA NA POZORNOSTI</a:t>
            </a:r>
            <a:endParaRPr lang="en-US" sz="6000" b="1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F94B545B-C738-4127-ABAF-5A157165EB93}"/>
              </a:ext>
            </a:extLst>
          </p:cNvPr>
          <p:cNvSpPr txBox="1"/>
          <p:nvPr/>
        </p:nvSpPr>
        <p:spPr>
          <a:xfrm>
            <a:off x="1905776" y="6858000"/>
            <a:ext cx="83804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://edukacentar.blog.hr/"/>
              </a:rPr>
              <a:t>Ta fotografija</a:t>
            </a:r>
            <a:r>
              <a:rPr lang="en-US" sz="900"/>
              <a:t> korisnika Nepoznat autor: licenca </a:t>
            </a:r>
            <a:r>
              <a:rPr lang="en-US" sz="900">
                <a:hlinkClick r:id="rId3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BF698D7-F5C6-40BD-AA27-B2C2D67D9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381" y="2952528"/>
            <a:ext cx="4458878" cy="3813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03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CE5681-DAE2-44C5-A046-A0B839C6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Srednjoročna vizija razvoja (NP, 2023)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FC4E74D-CFB4-4B6B-9621-119395B0E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54682" cy="435133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hr-HR" i="1" dirty="0"/>
              <a:t>„</a:t>
            </a:r>
            <a:r>
              <a:rPr lang="en-US" i="1" dirty="0" err="1"/>
              <a:t>Godine</a:t>
            </a:r>
            <a:r>
              <a:rPr lang="en-US" i="1" dirty="0"/>
              <a:t> 2027. </a:t>
            </a:r>
            <a:r>
              <a:rPr lang="en-US" i="1" dirty="0" err="1"/>
              <a:t>sustav</a:t>
            </a:r>
            <a:r>
              <a:rPr lang="en-US" i="1" dirty="0"/>
              <a:t> </a:t>
            </a:r>
            <a:r>
              <a:rPr lang="en-US" i="1" dirty="0" err="1"/>
              <a:t>odgoja</a:t>
            </a:r>
            <a:r>
              <a:rPr lang="en-US" i="1" dirty="0"/>
              <a:t> i </a:t>
            </a:r>
            <a:r>
              <a:rPr lang="en-US" i="1" dirty="0" err="1"/>
              <a:t>obrazovanja</a:t>
            </a:r>
            <a:r>
              <a:rPr lang="en-US" i="1" dirty="0"/>
              <a:t> bit </a:t>
            </a:r>
            <a:r>
              <a:rPr lang="en-US" i="1" dirty="0" err="1"/>
              <a:t>će</a:t>
            </a:r>
            <a:r>
              <a:rPr lang="en-US" i="1" dirty="0"/>
              <a:t> </a:t>
            </a:r>
            <a:r>
              <a:rPr lang="en-US" i="1" dirty="0" err="1"/>
              <a:t>uključiv</a:t>
            </a:r>
            <a:r>
              <a:rPr lang="en-US" i="1" dirty="0"/>
              <a:t>, </a:t>
            </a:r>
            <a:r>
              <a:rPr lang="en-US" i="1" dirty="0" err="1"/>
              <a:t>kvalitetan</a:t>
            </a:r>
            <a:r>
              <a:rPr lang="en-US" i="1" dirty="0"/>
              <a:t> i </a:t>
            </a:r>
            <a:r>
              <a:rPr lang="en-US" i="1" dirty="0" err="1"/>
              <a:t>pravičan</a:t>
            </a:r>
            <a:r>
              <a:rPr lang="en-US" i="1" dirty="0"/>
              <a:t>, </a:t>
            </a:r>
            <a:r>
              <a:rPr lang="en-US" i="1" dirty="0" err="1"/>
              <a:t>koji</a:t>
            </a:r>
            <a:br>
              <a:rPr lang="en-US" i="1" dirty="0"/>
            </a:br>
            <a:r>
              <a:rPr lang="en-US" i="1" dirty="0" err="1"/>
              <a:t>aktivno</a:t>
            </a:r>
            <a:r>
              <a:rPr lang="en-US" i="1" dirty="0"/>
              <a:t> </a:t>
            </a:r>
            <a:r>
              <a:rPr lang="en-US" i="1" dirty="0" err="1"/>
              <a:t>potiče</a:t>
            </a:r>
            <a:r>
              <a:rPr lang="en-US" i="1" dirty="0"/>
              <a:t> </a:t>
            </a:r>
            <a:r>
              <a:rPr lang="en-US" i="1" dirty="0" err="1"/>
              <a:t>cjelovit</a:t>
            </a:r>
            <a:r>
              <a:rPr lang="en-US" i="1" dirty="0"/>
              <a:t> </a:t>
            </a:r>
            <a:r>
              <a:rPr lang="en-US" i="1" dirty="0" err="1"/>
              <a:t>razvoj</a:t>
            </a:r>
            <a:r>
              <a:rPr lang="en-US" i="1" dirty="0"/>
              <a:t> </a:t>
            </a:r>
            <a:r>
              <a:rPr lang="en-US" i="1" dirty="0" err="1"/>
              <a:t>svih</a:t>
            </a:r>
            <a:r>
              <a:rPr lang="en-US" i="1" dirty="0"/>
              <a:t> </a:t>
            </a:r>
            <a:r>
              <a:rPr lang="en-US" i="1" dirty="0" err="1"/>
              <a:t>osoba</a:t>
            </a:r>
            <a:r>
              <a:rPr lang="en-US" i="1" dirty="0"/>
              <a:t> </a:t>
            </a:r>
            <a:r>
              <a:rPr lang="en-US" i="1" dirty="0" err="1"/>
              <a:t>koje</a:t>
            </a:r>
            <a:r>
              <a:rPr lang="en-US" i="1" dirty="0"/>
              <a:t> </a:t>
            </a:r>
            <a:r>
              <a:rPr lang="en-US" i="1" dirty="0" err="1"/>
              <a:t>uče</a:t>
            </a:r>
            <a:r>
              <a:rPr lang="en-US" i="1" dirty="0"/>
              <a:t> i </a:t>
            </a:r>
            <a:r>
              <a:rPr lang="en-US" i="1" dirty="0" err="1"/>
              <a:t>osposobljava</a:t>
            </a:r>
            <a:r>
              <a:rPr lang="en-US" i="1" dirty="0"/>
              <a:t> </a:t>
            </a:r>
            <a:r>
              <a:rPr lang="en-US" i="1" dirty="0" err="1"/>
              <a:t>ih</a:t>
            </a:r>
            <a:r>
              <a:rPr lang="en-US" i="1" dirty="0"/>
              <a:t> za </a:t>
            </a:r>
            <a:r>
              <a:rPr lang="en-US" i="1" dirty="0" err="1"/>
              <a:t>svijet</a:t>
            </a:r>
            <a:r>
              <a:rPr lang="en-US" i="1" dirty="0"/>
              <a:t> </a:t>
            </a:r>
            <a:r>
              <a:rPr lang="en-US" i="1" dirty="0" err="1"/>
              <a:t>rada</a:t>
            </a:r>
            <a:r>
              <a:rPr lang="en-US" i="1" dirty="0"/>
              <a:t>,</a:t>
            </a:r>
            <a:br>
              <a:rPr lang="en-US" i="1" dirty="0"/>
            </a:br>
            <a:r>
              <a:rPr lang="en-US" i="1" dirty="0" err="1"/>
              <a:t>nastavak</a:t>
            </a:r>
            <a:r>
              <a:rPr lang="en-US" i="1" dirty="0"/>
              <a:t> </a:t>
            </a:r>
            <a:r>
              <a:rPr lang="en-US" i="1" dirty="0" err="1"/>
              <a:t>obrazovanja</a:t>
            </a:r>
            <a:r>
              <a:rPr lang="en-US" i="1" dirty="0"/>
              <a:t>, </a:t>
            </a:r>
            <a:r>
              <a:rPr lang="en-US" i="1" dirty="0" err="1"/>
              <a:t>život</a:t>
            </a:r>
            <a:r>
              <a:rPr lang="en-US" i="1" dirty="0"/>
              <a:t> u </a:t>
            </a:r>
            <a:r>
              <a:rPr lang="en-US" i="1" dirty="0" err="1"/>
              <a:t>suvremenim</a:t>
            </a:r>
            <a:r>
              <a:rPr lang="en-US" i="1" dirty="0"/>
              <a:t> </a:t>
            </a:r>
            <a:r>
              <a:rPr lang="en-US" i="1" dirty="0" err="1"/>
              <a:t>uvjetima</a:t>
            </a:r>
            <a:r>
              <a:rPr lang="en-US" i="1" dirty="0"/>
              <a:t> i </a:t>
            </a:r>
            <a:r>
              <a:rPr lang="en-US" i="1" dirty="0" err="1"/>
              <a:t>aktivno</a:t>
            </a:r>
            <a:r>
              <a:rPr lang="en-US" i="1" dirty="0"/>
              <a:t> </a:t>
            </a:r>
            <a:r>
              <a:rPr lang="en-US" i="1" dirty="0" err="1"/>
              <a:t>sudjelovanje</a:t>
            </a:r>
            <a:r>
              <a:rPr lang="en-US" i="1" dirty="0"/>
              <a:t> u</a:t>
            </a:r>
            <a:r>
              <a:rPr lang="hr-HR" i="1" dirty="0"/>
              <a:t> </a:t>
            </a:r>
            <a:r>
              <a:rPr lang="en-US" i="1" dirty="0" err="1"/>
              <a:t>demokratskom</a:t>
            </a:r>
            <a:r>
              <a:rPr lang="en-US" i="1" dirty="0"/>
              <a:t> </a:t>
            </a:r>
            <a:r>
              <a:rPr lang="en-US" i="1" dirty="0" err="1"/>
              <a:t>društvu</a:t>
            </a:r>
            <a:r>
              <a:rPr lang="en-US" i="1" dirty="0"/>
              <a:t>.</a:t>
            </a:r>
            <a:r>
              <a:rPr lang="hr-HR" i="1" dirty="0"/>
              <a:t>” </a:t>
            </a:r>
            <a:r>
              <a:rPr lang="hr-HR" dirty="0"/>
              <a:t>(str. 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7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482E05-BB07-4E80-9557-31951249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97" y="195309"/>
            <a:ext cx="11114103" cy="1495379"/>
          </a:xfrm>
        </p:spPr>
        <p:txBody>
          <a:bodyPr>
            <a:noAutofit/>
          </a:bodyPr>
          <a:lstStyle/>
          <a:p>
            <a:r>
              <a:rPr lang="hr-HR" sz="3200" i="1" dirty="0"/>
              <a:t>     Zakon o odgoju i obrazovanju u osnovnoj i srednjoj školi </a:t>
            </a:r>
            <a:br>
              <a:rPr lang="hr-HR" sz="3200" i="1" dirty="0"/>
            </a:br>
            <a:r>
              <a:rPr lang="hr-HR" sz="1800" dirty="0"/>
              <a:t>(NN 87/08, 86/09, 92/10, 105/10, 90/11, 5/12, 16/12, 86/12, 126/12, 94/13, </a:t>
            </a:r>
            <a:br>
              <a:rPr lang="hr-HR" sz="1800" dirty="0"/>
            </a:br>
            <a:r>
              <a:rPr lang="hr-HR" sz="1800" dirty="0"/>
              <a:t>152/14, 07/17, 68/18, 98/19, 64/20, 151/22, 155/23, 156/23)</a:t>
            </a:r>
            <a:endParaRPr lang="en-US" sz="1800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72EFFC3A-4ED5-458E-BA85-F4A0CAA258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327109"/>
              </p:ext>
            </p:extLst>
          </p:nvPr>
        </p:nvGraphicFramePr>
        <p:xfrm>
          <a:off x="239697" y="185225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1633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90BE1F-AD14-48D1-B4D3-FEFE0E418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"/>
            <a:ext cx="10515600" cy="26125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5B65988-3116-4BD5-8F5A-FE59EB2CE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8858" y="163286"/>
            <a:ext cx="5157787" cy="1421265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pl-PL" altLang="sr-Latn-RS" sz="2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altLang="sr-Latn-RS" sz="2800" dirty="0"/>
              <a:t>Zakon </a:t>
            </a:r>
            <a:r>
              <a:rPr lang="pl-PL" altLang="sr-Latn-RS" sz="2800" b="0" dirty="0"/>
              <a:t>o odgoju i obrazovanju u osnovnoj i srednjoj školi (čl. 65., st.1.)</a:t>
            </a:r>
            <a:r>
              <a:rPr lang="sr-Latn-RS" altLang="sr-Latn-RS" sz="2800" b="0" dirty="0"/>
              <a:t> </a:t>
            </a:r>
            <a:r>
              <a:rPr lang="sr-Latn-RS" altLang="sr-Latn-RS" sz="2800" b="0" dirty="0">
                <a:highlight>
                  <a:srgbClr val="FFFF00"/>
                </a:highlight>
              </a:rPr>
              <a:t>u</a:t>
            </a:r>
            <a:r>
              <a:rPr lang="pl-PL" altLang="sr-Latn-RS" sz="2800" b="0" dirty="0">
                <a:highlight>
                  <a:srgbClr val="FFFF00"/>
                </a:highlight>
              </a:rPr>
              <a:t>čenici s teškoćama su</a:t>
            </a:r>
            <a:r>
              <a:rPr lang="pl-PL" altLang="sr-Latn-RS" sz="2800" b="0" dirty="0"/>
              <a:t>: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4F89821-02C3-49F7-879C-8C727D2D1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669" y="1747836"/>
            <a:ext cx="5238164" cy="4371847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Font typeface="Wingdings" panose="05000000000000000000" pitchFamily="2" charset="2"/>
              <a:buNone/>
            </a:pPr>
            <a:endParaRPr lang="pl-PL" altLang="sr-Latn-RS" sz="20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pl-PL" altLang="sr-Latn-RS" sz="3200" b="1" dirty="0">
                <a:highlight>
                  <a:srgbClr val="FFFF00"/>
                </a:highlight>
              </a:rPr>
              <a:t>1.</a:t>
            </a:r>
            <a:r>
              <a:rPr lang="pl-PL" altLang="sr-Latn-RS" sz="3200" b="1" dirty="0"/>
              <a:t> učenici s teškoćama u razvoju - </a:t>
            </a:r>
            <a:r>
              <a:rPr lang="pl-PL" altLang="sr-Latn-RS" sz="3200" b="1" dirty="0">
                <a:solidFill>
                  <a:srgbClr val="FF0000"/>
                </a:solidFill>
              </a:rPr>
              <a:t>IK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l-PL" altLang="sr-Latn-RS" sz="3200" b="1" dirty="0">
              <a:solidFill>
                <a:srgbClr val="FF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l-PL" altLang="sr-Latn-RS" sz="3200" b="1" dirty="0">
                <a:highlight>
                  <a:srgbClr val="FFFF00"/>
                </a:highlight>
              </a:rPr>
              <a:t>2.</a:t>
            </a:r>
            <a:r>
              <a:rPr lang="pl-PL" altLang="sr-Latn-RS" sz="3200" b="1" dirty="0"/>
              <a:t> učenici s teškoćama u učenju, problemima u ponašanju i emocionalnim problemima – </a:t>
            </a:r>
            <a:r>
              <a:rPr lang="pl-PL" altLang="sr-Latn-RS" sz="3200" b="1" dirty="0">
                <a:solidFill>
                  <a:srgbClr val="FF0000"/>
                </a:solidFill>
              </a:rPr>
              <a:t>IP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l-PL" altLang="sr-Latn-RS" sz="3200" b="1" dirty="0">
              <a:solidFill>
                <a:srgbClr val="FF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l-PL" altLang="sr-Latn-RS" sz="3200" b="1" dirty="0">
                <a:highlight>
                  <a:srgbClr val="FFFF00"/>
                </a:highlight>
              </a:rPr>
              <a:t>3.</a:t>
            </a:r>
            <a:r>
              <a:rPr lang="pl-PL" altLang="sr-Latn-RS" sz="3200" b="1" dirty="0"/>
              <a:t> učenici s teškoćama uvjetovanim odgojnim, socijalnim, ekonomskim, kulturalnim i jezičnim čimbenicima – </a:t>
            </a:r>
            <a:r>
              <a:rPr lang="pl-PL" altLang="sr-Latn-RS" sz="3200" b="1" dirty="0">
                <a:solidFill>
                  <a:srgbClr val="FF0000"/>
                </a:solidFill>
              </a:rPr>
              <a:t>IP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l-PL" altLang="sr-Latn-RS" b="1" dirty="0">
              <a:solidFill>
                <a:srgbClr val="FF000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l-PL" altLang="sr-Latn-RS" dirty="0"/>
              <a:t>(čl. 21., st.1.)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l-PL" altLang="sr-Latn-RS" dirty="0"/>
              <a:t>Upravni odjel u županiji (...) donosi rješenje o </a:t>
            </a:r>
            <a:r>
              <a:rPr lang="pl-PL" altLang="sr-Latn-RS" b="1" dirty="0"/>
              <a:t>primjerenom programu osnovnog ili srednjeg obrazovanja </a:t>
            </a:r>
            <a:r>
              <a:rPr lang="pl-PL" altLang="sr-Latn-RS" b="1" dirty="0">
                <a:solidFill>
                  <a:srgbClr val="FF0000"/>
                </a:solidFill>
              </a:rPr>
              <a:t>za učenike s teškoćama u razvoju</a:t>
            </a:r>
            <a:r>
              <a:rPr lang="pl-PL" altLang="sr-Latn-RS" b="1" dirty="0"/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pl-PL" altLang="sr-Latn-RS" b="1" dirty="0"/>
          </a:p>
          <a:p>
            <a:endParaRPr lang="en-US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9942597-C003-4AE3-A396-0D1A3515E5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14087" y="163286"/>
            <a:ext cx="4946746" cy="140726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hr-HR" altLang="sr-Latn-RS" sz="2000" dirty="0"/>
              <a:t>Pravilnik </a:t>
            </a:r>
            <a:r>
              <a:rPr lang="hr-HR" altLang="sr-Latn-RS" sz="2000" b="0" dirty="0"/>
              <a:t>o osnovnoškolskom i srednjoškolskom odgoju i obrazovanju učenika s teškoćama u razvoju (NN, 24/15)</a:t>
            </a:r>
            <a:endParaRPr lang="en-US" sz="2000" b="0" dirty="0"/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D5D7DCE-BB03-4530-AD4D-8EEB894C3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14087" y="1817816"/>
            <a:ext cx="4946746" cy="4371847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r-HR" altLang="sr-Latn-RS" sz="3400" b="1" dirty="0"/>
              <a:t>PRIMJERENI PROGRAMI /KURIKULI:</a:t>
            </a:r>
          </a:p>
          <a:p>
            <a:pPr marL="809625" lvl="1" indent="-371475">
              <a:buFont typeface="Wingdings" panose="05000000000000000000" pitchFamily="2" charset="2"/>
              <a:buAutoNum type="arabicPeriod"/>
            </a:pPr>
            <a:r>
              <a:rPr lang="hr-HR" altLang="sr-Latn-RS" sz="3400" b="1" dirty="0">
                <a:solidFill>
                  <a:srgbClr val="FF0000"/>
                </a:solidFill>
              </a:rPr>
              <a:t>Redoviti program uz individualizirane postupke</a:t>
            </a:r>
            <a:r>
              <a:rPr lang="hr-HR" altLang="sr-Latn-RS" sz="3400" dirty="0"/>
              <a:t> (redoviti razredni odjel)</a:t>
            </a:r>
            <a:endParaRPr lang="hr-HR" altLang="sr-Latn-RS" sz="3400" b="1" dirty="0">
              <a:solidFill>
                <a:srgbClr val="FF0000"/>
              </a:solidFill>
            </a:endParaRPr>
          </a:p>
          <a:p>
            <a:pPr marL="809625" lvl="1" indent="-371475">
              <a:buFont typeface="Wingdings" panose="05000000000000000000" pitchFamily="2" charset="2"/>
              <a:buAutoNum type="arabicPeriod"/>
            </a:pPr>
            <a:r>
              <a:rPr lang="hr-HR" altLang="sr-Latn-RS" sz="3400" b="1" dirty="0">
                <a:solidFill>
                  <a:srgbClr val="FF0000"/>
                </a:solidFill>
              </a:rPr>
              <a:t>Redoviti program uz prilagodbu sadržaja i individualizirane postupke </a:t>
            </a:r>
          </a:p>
          <a:p>
            <a:pPr marL="809625" lvl="1" indent="-371475">
              <a:buFont typeface="Wingdings" panose="05000000000000000000" pitchFamily="2" charset="2"/>
              <a:buNone/>
            </a:pPr>
            <a:r>
              <a:rPr lang="hr-HR" altLang="sr-Latn-RS" sz="3400" b="1" dirty="0">
                <a:solidFill>
                  <a:srgbClr val="FF0000"/>
                </a:solidFill>
              </a:rPr>
              <a:t>    </a:t>
            </a:r>
            <a:r>
              <a:rPr lang="hr-HR" altLang="sr-Latn-RS" sz="3400" dirty="0"/>
              <a:t>(redoviti ili posebni razredni odjel)</a:t>
            </a:r>
            <a:endParaRPr lang="hr-HR" altLang="sr-Latn-RS" sz="3400" b="1" dirty="0">
              <a:solidFill>
                <a:srgbClr val="FF0000"/>
              </a:solidFill>
            </a:endParaRPr>
          </a:p>
          <a:p>
            <a:pPr marL="809625" lvl="1" indent="-371475">
              <a:buFont typeface="Wingdings" panose="05000000000000000000" pitchFamily="2" charset="2"/>
              <a:buNone/>
            </a:pPr>
            <a:r>
              <a:rPr lang="hr-HR" altLang="sr-Latn-RS" sz="3400" b="1" dirty="0"/>
              <a:t>3. Posebni program uz individualizirane postupke </a:t>
            </a:r>
          </a:p>
          <a:p>
            <a:pPr marL="809625" lvl="1" indent="-371475">
              <a:buFont typeface="Wingdings" panose="05000000000000000000" pitchFamily="2" charset="2"/>
              <a:buNone/>
            </a:pPr>
            <a:r>
              <a:rPr lang="hr-HR" altLang="sr-Latn-RS" sz="3400" b="1" dirty="0"/>
              <a:t>    </a:t>
            </a:r>
            <a:r>
              <a:rPr lang="hr-HR" altLang="sr-Latn-RS" sz="3400" dirty="0"/>
              <a:t>(posebni razredni odjel)</a:t>
            </a:r>
          </a:p>
          <a:p>
            <a:pPr marL="809625" lvl="1" indent="-371475">
              <a:buFont typeface="Wingdings" panose="05000000000000000000" pitchFamily="2" charset="2"/>
              <a:buNone/>
            </a:pPr>
            <a:r>
              <a:rPr lang="hr-HR" altLang="sr-Latn-RS" sz="3400" b="1" dirty="0"/>
              <a:t>4. Posebni program za stjecanje kompetencija u aktivnostima svakodnevnoga života i rada uz individualizirane postupke </a:t>
            </a:r>
          </a:p>
          <a:p>
            <a:pPr marL="809625" lvl="1" indent="-371475">
              <a:buFont typeface="Wingdings" panose="05000000000000000000" pitchFamily="2" charset="2"/>
              <a:buNone/>
            </a:pPr>
            <a:r>
              <a:rPr lang="hr-HR" altLang="sr-Latn-RS" sz="3400" b="1" dirty="0"/>
              <a:t>    </a:t>
            </a:r>
            <a:r>
              <a:rPr lang="hr-HR" altLang="sr-Latn-RS" sz="3400" dirty="0"/>
              <a:t>(posebna odgojno-obrazovna skupina)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08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E96028-0866-4288-B227-0E663728A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689" y="2636196"/>
            <a:ext cx="5646013" cy="4094542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sr-Latn-RS" altLang="sr-Latn-RS" sz="2400" dirty="0"/>
              <a:t>Vrste teškoća </a:t>
            </a:r>
            <a:r>
              <a:rPr lang="sr-Latn-RS" altLang="sr-Latn-RS" sz="2400" b="1" dirty="0">
                <a:solidFill>
                  <a:srgbClr val="0070C0"/>
                </a:solidFill>
              </a:rPr>
              <a:t>u razvoju </a:t>
            </a:r>
            <a:r>
              <a:rPr lang="sr-Latn-RS" altLang="sr-Latn-RS" sz="2400" dirty="0"/>
              <a:t>su: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sr-Latn-RS" altLang="sr-Latn-RS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/>
              <a:t>oštećenja vida,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/>
              <a:t>oštećenja sluha,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/>
              <a:t>oštećenja jezično-govorno-glasovne komunikacije i specifične teškoće u učenju,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>
                <a:solidFill>
                  <a:srgbClr val="FF0000"/>
                </a:solidFill>
              </a:rPr>
              <a:t>razvojne teškoće učenja,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/>
              <a:t>motorički poremećaji i </a:t>
            </a:r>
            <a:r>
              <a:rPr lang="sr-Latn-RS" altLang="sr-Latn-RS" sz="1800" dirty="0" err="1"/>
              <a:t>kronične</a:t>
            </a:r>
            <a:r>
              <a:rPr lang="sr-Latn-RS" altLang="sr-Latn-RS" sz="1800" dirty="0"/>
              <a:t> bolesti,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/>
              <a:t>intelektualne teškoće,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>
                <a:solidFill>
                  <a:srgbClr val="FF0000"/>
                </a:solidFill>
              </a:rPr>
              <a:t>deficit pažnje/hiperaktivni poremećaj (ADHD),</a:t>
            </a:r>
            <a:r>
              <a:rPr lang="sr-Latn-RS" altLang="sr-Latn-RS" sz="1800" dirty="0"/>
              <a:t>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/>
              <a:t>poremećaj u ponašanju,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1800" dirty="0">
                <a:solidFill>
                  <a:srgbClr val="FF0000"/>
                </a:solidFill>
              </a:rPr>
              <a:t>poremećaj iz </a:t>
            </a:r>
            <a:r>
              <a:rPr lang="sr-Latn-RS" altLang="sr-Latn-RS" sz="1800" dirty="0" err="1">
                <a:solidFill>
                  <a:srgbClr val="FF0000"/>
                </a:solidFill>
              </a:rPr>
              <a:t>spektra</a:t>
            </a:r>
            <a:r>
              <a:rPr lang="sr-Latn-RS" altLang="sr-Latn-RS" sz="1800" dirty="0">
                <a:solidFill>
                  <a:srgbClr val="FF0000"/>
                </a:solidFill>
              </a:rPr>
              <a:t> autizma</a:t>
            </a:r>
            <a:r>
              <a:rPr lang="sr-Latn-RS" altLang="sr-Latn-RS" sz="1800" dirty="0"/>
              <a:t>.</a:t>
            </a:r>
          </a:p>
          <a:p>
            <a:pPr marL="457200" lvl="1" indent="0">
              <a:buNone/>
            </a:pPr>
            <a:endParaRPr lang="sr-Latn-RS" altLang="sr-Latn-RS" sz="18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14C6CC8-3332-4841-AECA-C5C52F68C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8398" y="388933"/>
            <a:ext cx="5542384" cy="20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hr-HR" sz="2000" b="1" dirty="0">
                <a:solidFill>
                  <a:srgbClr val="1D538B"/>
                </a:solidFill>
              </a:rPr>
              <a:t>raznolika skupina kroničnih stanja koja utječu na različita područja funkcioniranja djeteta</a:t>
            </a:r>
            <a:br>
              <a:rPr lang="hr-HR" sz="2000" b="1" dirty="0">
                <a:solidFill>
                  <a:srgbClr val="1D538B"/>
                </a:solidFill>
              </a:rPr>
            </a:br>
            <a:br>
              <a:rPr lang="hr-HR" sz="2000" b="1" dirty="0">
                <a:solidFill>
                  <a:srgbClr val="1D538B"/>
                </a:solidFill>
              </a:rPr>
            </a:br>
            <a:r>
              <a:rPr lang="hr-HR" sz="2000" b="1" dirty="0">
                <a:solidFill>
                  <a:srgbClr val="1D538B"/>
                </a:solidFill>
              </a:rPr>
              <a:t>- manifestiraju se tijekom razvojne dobi </a:t>
            </a:r>
            <a:br>
              <a:rPr lang="hr-HR" sz="2000" b="1" dirty="0">
                <a:solidFill>
                  <a:srgbClr val="1D538B"/>
                </a:solidFill>
              </a:rPr>
            </a:br>
            <a:br>
              <a:rPr lang="hr-HR" sz="2000" b="1" dirty="0">
                <a:solidFill>
                  <a:srgbClr val="1D538B"/>
                </a:solidFill>
              </a:rPr>
            </a:br>
            <a:r>
              <a:rPr lang="hr-HR" sz="2000" b="1" dirty="0">
                <a:solidFill>
                  <a:srgbClr val="1D538B"/>
                </a:solidFill>
              </a:rPr>
              <a:t>- prisutne tijekom čitavog života osobe.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AA23A88E-65A4-45E4-ADFB-BB35E3CA09CA}"/>
              </a:ext>
            </a:extLst>
          </p:cNvPr>
          <p:cNvSpPr txBox="1"/>
          <p:nvPr/>
        </p:nvSpPr>
        <p:spPr>
          <a:xfrm>
            <a:off x="476586" y="879289"/>
            <a:ext cx="3488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sr-Latn-RS" i="1" dirty="0"/>
              <a:t>Pravilnik o osnovnoškolskom i srednjoškolskom odgoju i obrazovanju </a:t>
            </a:r>
            <a:r>
              <a:rPr lang="hr-HR" altLang="sr-Latn-RS" i="1" dirty="0">
                <a:highlight>
                  <a:srgbClr val="FFFF00"/>
                </a:highlight>
              </a:rPr>
              <a:t>učenika s teškoćama u razvoju</a:t>
            </a:r>
            <a:r>
              <a:rPr lang="hr-HR" altLang="sr-Latn-RS" i="1" dirty="0"/>
              <a:t> (NN, 24/15)</a:t>
            </a:r>
            <a:br>
              <a:rPr lang="hr-HR" altLang="sr-Latn-RS" i="1" dirty="0"/>
            </a:br>
            <a:endParaRPr lang="en-US" i="1" dirty="0"/>
          </a:p>
          <a:p>
            <a:endParaRPr lang="en-US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77C938B5-DE15-4FA8-8E1B-FA2C3238F1CE}"/>
              </a:ext>
            </a:extLst>
          </p:cNvPr>
          <p:cNvSpPr txBox="1"/>
          <p:nvPr/>
        </p:nvSpPr>
        <p:spPr>
          <a:xfrm>
            <a:off x="6537588" y="2633615"/>
            <a:ext cx="4981967" cy="427809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r-Latn-RS" altLang="sr-Latn-RS" sz="2400" dirty="0" err="1"/>
              <a:t>Orijentacijska</a:t>
            </a:r>
            <a:r>
              <a:rPr lang="sr-Latn-RS" altLang="sr-Latn-RS" sz="2400" dirty="0"/>
              <a:t> lista vrsta teškoća:</a:t>
            </a:r>
          </a:p>
          <a:p>
            <a:endParaRPr lang="sr-Latn-RS" altLang="sr-Latn-RS" sz="20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2000" dirty="0"/>
              <a:t>oštećenja vida,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2000" dirty="0"/>
              <a:t>oštećenja sluha,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2000" dirty="0"/>
              <a:t>oštećenja jezično-govorno-glasovne komunikacije i specifične teškoće u učenju,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2000" dirty="0"/>
              <a:t>oštećenja organa i organskih sustava,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2000" dirty="0"/>
              <a:t>intelektualne teškoće,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sr-Latn-RS" altLang="sr-Latn-RS" sz="2000" dirty="0"/>
              <a:t>poremećaji u ponašanju i </a:t>
            </a:r>
            <a:r>
              <a:rPr lang="sr-Latn-RS" altLang="sr-Latn-RS" sz="2000" dirty="0">
                <a:solidFill>
                  <a:srgbClr val="FF0000"/>
                </a:solidFill>
              </a:rPr>
              <a:t>oštećenja mentalnog zdravlja</a:t>
            </a:r>
            <a:r>
              <a:rPr lang="sr-Latn-RS" altLang="sr-Latn-RS" sz="2000" dirty="0"/>
              <a:t>.</a:t>
            </a:r>
            <a:endParaRPr lang="sr-Latn-RS" altLang="sr-Latn-RS" sz="1600" dirty="0"/>
          </a:p>
          <a:p>
            <a:pPr lvl="1">
              <a:buFont typeface="Wingdings" panose="05000000000000000000" pitchFamily="2" charset="2"/>
              <a:buChar char="v"/>
            </a:pPr>
            <a:endParaRPr lang="sr-Latn-RS" altLang="sr-Latn-RS" sz="1600" dirty="0"/>
          </a:p>
          <a:p>
            <a:pPr lvl="1">
              <a:buFont typeface="Wingdings" panose="05000000000000000000" pitchFamily="2" charset="2"/>
              <a:buChar char="v"/>
            </a:pPr>
            <a:endParaRPr lang="sr-Latn-RS" altLang="sr-Latn-RS" sz="1600" dirty="0"/>
          </a:p>
          <a:p>
            <a:pPr lvl="1"/>
            <a:endParaRPr lang="sr-Latn-RS" altLang="sr-Latn-RS" sz="1600" dirty="0"/>
          </a:p>
        </p:txBody>
      </p:sp>
    </p:spTree>
    <p:extLst>
      <p:ext uri="{BB962C8B-B14F-4D97-AF65-F5344CB8AC3E}">
        <p14:creationId xmlns:p14="http://schemas.microsoft.com/office/powerpoint/2010/main" val="1908026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>
            <a:extLst>
              <a:ext uri="{FF2B5EF4-FFF2-40B4-BE49-F238E27FC236}">
                <a16:creationId xmlns:a16="http://schemas.microsoft.com/office/drawing/2014/main" id="{D032B9A3-BB2A-4724-9CF4-915649A5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/>
              <a:t>Daroviti učenici </a:t>
            </a:r>
            <a:r>
              <a:rPr lang="hr-HR" sz="3200" dirty="0"/>
              <a:t>– učenici s posebnim odgojno-obrazovnim potrebama</a:t>
            </a:r>
            <a:endParaRPr lang="en-US" sz="3200" dirty="0"/>
          </a:p>
        </p:txBody>
      </p:sp>
      <p:sp>
        <p:nvSpPr>
          <p:cNvPr id="6" name="Rezervirano mjesto teksta 5">
            <a:extLst>
              <a:ext uri="{FF2B5EF4-FFF2-40B4-BE49-F238E27FC236}">
                <a16:creationId xmlns:a16="http://schemas.microsoft.com/office/drawing/2014/main" id="{97DA866B-79EF-4990-B3E9-387EE3BC4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4462" y="1681163"/>
            <a:ext cx="5413113" cy="823912"/>
          </a:xfrm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hr-HR" dirty="0"/>
              <a:t>Daroviti učenici s dvostrukim </a:t>
            </a:r>
            <a:r>
              <a:rPr lang="hr-HR" dirty="0" err="1"/>
              <a:t>oo</a:t>
            </a:r>
            <a:r>
              <a:rPr lang="hr-HR" dirty="0"/>
              <a:t> potrebama</a:t>
            </a: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3A29D34C-7021-4D38-8F44-B1AE48F0F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62" y="2505075"/>
            <a:ext cx="5413113" cy="3684588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pPr lvl="1"/>
            <a:r>
              <a:rPr lang="hr-HR" dirty="0"/>
              <a:t>zbog svoje darovitosti ili zbog već opaženih teškoća</a:t>
            </a:r>
          </a:p>
          <a:p>
            <a:pPr lvl="1"/>
            <a:r>
              <a:rPr lang="hr-HR" dirty="0"/>
              <a:t>često ostanu neprepoznati </a:t>
            </a:r>
          </a:p>
          <a:p>
            <a:pPr lvl="1"/>
            <a:r>
              <a:rPr lang="hr-HR" dirty="0"/>
              <a:t>ne mogu u potpunosti ostvariti svoju darovitost u procesu usvajanja odgovarajućih odgojno-obrazovnih ishoda</a:t>
            </a:r>
          </a:p>
        </p:txBody>
      </p:sp>
      <p:sp>
        <p:nvSpPr>
          <p:cNvPr id="8" name="Rezervirano mjesto teksta 7">
            <a:extLst>
              <a:ext uri="{FF2B5EF4-FFF2-40B4-BE49-F238E27FC236}">
                <a16:creationId xmlns:a16="http://schemas.microsoft.com/office/drawing/2014/main" id="{2873A2B9-4971-49CC-AFFF-1956B5991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ln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hr-HR" dirty="0"/>
              <a:t>Posebnu pozornost posvetiti</a:t>
            </a:r>
          </a:p>
          <a:p>
            <a:endParaRPr lang="hr-HR" dirty="0"/>
          </a:p>
        </p:txBody>
      </p:sp>
      <p:sp>
        <p:nvSpPr>
          <p:cNvPr id="10" name="Rezervirano mjesto sadržaja 9">
            <a:extLst>
              <a:ext uri="{FF2B5EF4-FFF2-40B4-BE49-F238E27FC236}">
                <a16:creationId xmlns:a16="http://schemas.microsoft.com/office/drawing/2014/main" id="{E536F96E-0A5D-433C-8AD3-1A2F5A4C50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 lvl="1"/>
            <a:r>
              <a:rPr lang="hr-HR" dirty="0"/>
              <a:t>prepoznavanju darovitih učenika s teškoćama </a:t>
            </a:r>
          </a:p>
          <a:p>
            <a:pPr lvl="1"/>
            <a:r>
              <a:rPr lang="hr-HR" dirty="0"/>
              <a:t>razvijati njihove potencijale </a:t>
            </a:r>
          </a:p>
          <a:p>
            <a:pPr marL="457200" lvl="1" indent="0">
              <a:buNone/>
            </a:pPr>
            <a:endParaRPr lang="hr-HR" dirty="0"/>
          </a:p>
          <a:p>
            <a:pPr lvl="1"/>
            <a:r>
              <a:rPr lang="hr-HR" dirty="0"/>
              <a:t>Npr. kod učenika mogu biti izražene teškoće socijalne komunikacije, a da dijete bude nadareno u ostalim područjima (npr. prirodoslovlju)</a:t>
            </a:r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099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>
            <a:extLst>
              <a:ext uri="{FF2B5EF4-FFF2-40B4-BE49-F238E27FC236}">
                <a16:creationId xmlns:a16="http://schemas.microsoft.com/office/drawing/2014/main" id="{DBEEE6F5-9128-4061-85F6-E0D0B059C95C}"/>
              </a:ext>
            </a:extLst>
          </p:cNvPr>
          <p:cNvSpPr txBox="1">
            <a:spLocks noChangeArrowheads="1"/>
          </p:cNvSpPr>
          <p:nvPr/>
        </p:nvSpPr>
        <p:spPr>
          <a:xfrm>
            <a:off x="873829" y="3605106"/>
            <a:ext cx="8640762" cy="2446338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  <a:alpha val="94000"/>
            </a:schemeClr>
          </a:solidFill>
          <a:ln w="76200">
            <a:solidFill>
              <a:srgbClr val="FFFF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marL="547688" indent="-411163">
              <a:lnSpc>
                <a:spcPct val="125000"/>
              </a:lnSpc>
              <a:spcBef>
                <a:spcPct val="20000"/>
              </a:spcBef>
              <a:buClr>
                <a:srgbClr val="F9F9F9"/>
              </a:buClr>
              <a:buSzPct val="65000"/>
              <a:defRPr/>
            </a:pPr>
            <a:r>
              <a:rPr lang="hr-HR" sz="2800" b="1" dirty="0">
                <a:solidFill>
                  <a:srgbClr val="FFFFFF"/>
                </a:solidFill>
                <a:latin typeface="Lucida Sans Unicode" pitchFamily="34" charset="0"/>
                <a:sym typeface="Wingdings" pitchFamily="2" charset="2"/>
              </a:rPr>
              <a:t>Ono treba težiti </a:t>
            </a:r>
            <a:r>
              <a:rPr lang="hr-HR" sz="2800" b="1" dirty="0" err="1">
                <a:solidFill>
                  <a:srgbClr val="FFFFFF"/>
                </a:solidFill>
                <a:latin typeface="Lucida Sans Unicode" pitchFamily="34" charset="0"/>
                <a:sym typeface="Wingdings" pitchFamily="2" charset="2"/>
              </a:rPr>
              <a:t>inkluzivnim</a:t>
            </a:r>
            <a:r>
              <a:rPr lang="hr-HR" sz="2800" b="1" dirty="0">
                <a:solidFill>
                  <a:srgbClr val="FFFFFF"/>
                </a:solidFill>
                <a:latin typeface="Lucida Sans Unicode" pitchFamily="34" charset="0"/>
                <a:sym typeface="Wingdings" pitchFamily="2" charset="2"/>
              </a:rPr>
              <a:t> ciljevima bez</a:t>
            </a:r>
          </a:p>
          <a:p>
            <a:pPr marL="547688" indent="-411163">
              <a:lnSpc>
                <a:spcPct val="125000"/>
              </a:lnSpc>
              <a:spcBef>
                <a:spcPct val="20000"/>
              </a:spcBef>
              <a:buClr>
                <a:srgbClr val="F9F9F9"/>
              </a:buClr>
              <a:buSzPct val="65000"/>
              <a:defRPr/>
            </a:pPr>
            <a:r>
              <a:rPr lang="hr-HR" sz="2800" b="1" dirty="0">
                <a:solidFill>
                  <a:srgbClr val="FFFFFF"/>
                </a:solidFill>
                <a:latin typeface="Lucida Sans Unicode" pitchFamily="34" charset="0"/>
                <a:sym typeface="Wingdings" pitchFamily="2" charset="2"/>
              </a:rPr>
              <a:t>obzira na djetetove mogućnosti, </a:t>
            </a:r>
          </a:p>
          <a:p>
            <a:pPr marL="547688" indent="-411163">
              <a:lnSpc>
                <a:spcPct val="125000"/>
              </a:lnSpc>
              <a:spcBef>
                <a:spcPct val="20000"/>
              </a:spcBef>
              <a:buClr>
                <a:srgbClr val="F9F9F9"/>
              </a:buClr>
              <a:buSzPct val="65000"/>
              <a:defRPr/>
            </a:pPr>
            <a:r>
              <a:rPr lang="hr-HR" sz="2800" b="1" dirty="0">
                <a:solidFill>
                  <a:srgbClr val="FFFFFF"/>
                </a:solidFill>
                <a:latin typeface="Lucida Sans Unicode" pitchFamily="34" charset="0"/>
                <a:sym typeface="Wingdings" pitchFamily="2" charset="2"/>
              </a:rPr>
              <a:t>sposobnosti, interese, </a:t>
            </a:r>
            <a:r>
              <a:rPr lang="hr-HR" sz="2800" b="1" dirty="0" err="1">
                <a:solidFill>
                  <a:srgbClr val="FFFFFF"/>
                </a:solidFill>
                <a:latin typeface="Lucida Sans Unicode" pitchFamily="34" charset="0"/>
                <a:sym typeface="Wingdings" pitchFamily="2" charset="2"/>
              </a:rPr>
              <a:t>oo</a:t>
            </a:r>
            <a:r>
              <a:rPr lang="hr-HR" sz="2800" b="1" dirty="0">
                <a:solidFill>
                  <a:srgbClr val="FFFFFF"/>
                </a:solidFill>
                <a:latin typeface="Lucida Sans Unicode" pitchFamily="34" charset="0"/>
                <a:sym typeface="Wingdings" pitchFamily="2" charset="2"/>
              </a:rPr>
              <a:t> potrebe ….</a:t>
            </a:r>
            <a:r>
              <a:rPr lang="en-US" sz="2800" b="1" dirty="0">
                <a:solidFill>
                  <a:srgbClr val="FFFFFF"/>
                </a:solidFill>
                <a:latin typeface="Lucida Sans Unicode" pitchFamily="34" charset="0"/>
                <a:sym typeface="Wingdings" pitchFamily="2" charset="2"/>
              </a:rPr>
              <a:t> </a:t>
            </a:r>
            <a:endParaRPr lang="en-GB" sz="2800" b="1" dirty="0">
              <a:solidFill>
                <a:srgbClr val="FFFFFF"/>
              </a:solidFill>
              <a:latin typeface="Lucida Sans Unicode" pitchFamily="34" charset="0"/>
              <a:sym typeface="Wingdings" pitchFamily="2" charset="2"/>
            </a:endParaRPr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91771E7D-3607-4B98-AFD7-06461EBCECC3}"/>
              </a:ext>
            </a:extLst>
          </p:cNvPr>
          <p:cNvSpPr txBox="1">
            <a:spLocks noChangeArrowheads="1"/>
          </p:cNvSpPr>
          <p:nvPr/>
        </p:nvSpPr>
        <p:spPr>
          <a:xfrm>
            <a:off x="2781457" y="1660253"/>
            <a:ext cx="8291512" cy="1354138"/>
          </a:xfrm>
          <a:prstGeom prst="roundRect">
            <a:avLst>
              <a:gd name="adj" fmla="val 6376"/>
            </a:avLst>
          </a:prstGeom>
          <a:solidFill>
            <a:schemeClr val="accent4">
              <a:lumMod val="20000"/>
              <a:lumOff val="80000"/>
              <a:alpha val="92000"/>
            </a:schemeClr>
          </a:solidFill>
          <a:ln w="76200">
            <a:solidFill>
              <a:srgbClr val="FF0000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defRPr/>
            </a:pPr>
            <a:r>
              <a:rPr lang="hr-HR" sz="3600" b="1" dirty="0">
                <a:ln w="6350">
                  <a:noFill/>
                </a:ln>
                <a:solidFill>
                  <a:srgbClr val="000066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honker" pitchFamily="2" charset="0"/>
                <a:ea typeface="+mj-ea"/>
                <a:cs typeface="+mj-cs"/>
              </a:rPr>
              <a:t>Obrazovanje je temeljno pravo svake osobe!</a:t>
            </a:r>
            <a:endParaRPr lang="en-GB" sz="3600" b="1" dirty="0">
              <a:ln w="6350">
                <a:noFill/>
              </a:ln>
              <a:solidFill>
                <a:srgbClr val="000066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Chonker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4489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218754-77A7-47E0-A27F-12F5830E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42" y="774441"/>
            <a:ext cx="10741058" cy="916247"/>
          </a:xfrm>
        </p:spPr>
        <p:txBody>
          <a:bodyPr/>
          <a:lstStyle/>
          <a:p>
            <a:r>
              <a:rPr lang="hr-HR" b="1" dirty="0"/>
              <a:t>             Tako različiti, a slični!</a:t>
            </a:r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5BB01868-B93D-440F-BDC5-28C46ACDF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481677"/>
              </p:ext>
            </p:extLst>
          </p:nvPr>
        </p:nvGraphicFramePr>
        <p:xfrm>
          <a:off x="382556" y="1520890"/>
          <a:ext cx="10198358" cy="49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698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2130</Words>
  <Application>Microsoft Office PowerPoint</Application>
  <PresentationFormat>Široki zaslon</PresentationFormat>
  <Paragraphs>275</Paragraphs>
  <Slides>26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5" baseType="lpstr">
      <vt:lpstr>맑은 고딕</vt:lpstr>
      <vt:lpstr>Arial</vt:lpstr>
      <vt:lpstr>Calibri</vt:lpstr>
      <vt:lpstr>Calibri Light</vt:lpstr>
      <vt:lpstr>Chonker</vt:lpstr>
      <vt:lpstr>Lucida Sans Unicode</vt:lpstr>
      <vt:lpstr>Times New Roman</vt:lpstr>
      <vt:lpstr>Wingdings</vt:lpstr>
      <vt:lpstr>Tema sustava Office</vt:lpstr>
      <vt:lpstr>Strategije podrške u poučavanju učenika s teškoćama</vt:lpstr>
      <vt:lpstr>  Inkluzivni sustav odgoja i obrazovanja - Zakonodavna polazišta</vt:lpstr>
      <vt:lpstr>Srednjoročna vizija razvoja (NP, 2023)</vt:lpstr>
      <vt:lpstr>     Zakon o odgoju i obrazovanju u osnovnoj i srednjoj školi  (NN 87/08, 86/09, 92/10, 105/10, 90/11, 5/12, 16/12, 86/12, 126/12, 94/13,  152/14, 07/17, 68/18, 98/19, 64/20, 151/22, 155/23, 156/23)</vt:lpstr>
      <vt:lpstr>PowerPoint prezentacija</vt:lpstr>
      <vt:lpstr>raznolika skupina kroničnih stanja koja utječu na različita područja funkcioniranja djeteta  - manifestiraju se tijekom razvojne dobi   - prisutne tijekom čitavog života osobe.</vt:lpstr>
      <vt:lpstr>Daroviti učenici – učenici s posebnim odgojno-obrazovnim potrebama</vt:lpstr>
      <vt:lpstr>PowerPoint prezentacija</vt:lpstr>
      <vt:lpstr>             Tako različiti, a slični!</vt:lpstr>
      <vt:lpstr>Područja (spoznajna) - prijem, obrada i interpretacija perceptivnih podataka</vt:lpstr>
      <vt:lpstr>PowerPoint prezentacija</vt:lpstr>
      <vt:lpstr>Načela univerzalnog dizajna za učenje i poučavanje</vt:lpstr>
      <vt:lpstr>Obrazovanje za sve</vt:lpstr>
      <vt:lpstr>  Bitne promjene u načinu poučavanja</vt:lpstr>
      <vt:lpstr>5 smjernica za uspješno planiranje individualizirane nastave u inkluzivnom okruženju (Ford 2013, prema Tomlinsonu, 2001)</vt:lpstr>
      <vt:lpstr>PowerPoint prezentacija</vt:lpstr>
      <vt:lpstr>Diferencirani i individualizirani pristup</vt:lpstr>
      <vt:lpstr>Početna procjena odgojno-obrazovnih potreba učenika s teškoćama 1. Metoda praćenja i uočavanja (promatranje, opažanje)  - Procijeniti što je potrebno: * Načini na koje je potrebno postupati s učenikom na nastavi * Načini na kojima će se temeljiti odgojno-obrazovni zahtjevi u radu s učenikom </vt:lpstr>
      <vt:lpstr>PowerPoint prezentacija</vt:lpstr>
      <vt:lpstr>POSTUPCI INDIVIDUALIZACIJE</vt:lpstr>
      <vt:lpstr>Strategije podrške</vt:lpstr>
      <vt:lpstr>PowerPoint prezentacija</vt:lpstr>
      <vt:lpstr>PROCJENA OO POTREBA ZA PODRŠKOM </vt:lpstr>
      <vt:lpstr>Zaključna razmatranja Mogući izvori kao prepreka suvremenom pristupu - izazovi</vt:lpstr>
      <vt:lpstr>Prilagođavanje na temelju povratnih informacija        samoevaluacija   </vt:lpstr>
      <vt:lpstr>                          „Dobro poučava onaj tko dobro razlikuje.”                                    latinska izreka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UFZG</dc:creator>
  <cp:lastModifiedBy>UFZG</cp:lastModifiedBy>
  <cp:revision>56</cp:revision>
  <dcterms:created xsi:type="dcterms:W3CDTF">2024-07-24T09:28:57Z</dcterms:created>
  <dcterms:modified xsi:type="dcterms:W3CDTF">2024-10-21T08:40:54Z</dcterms:modified>
</cp:coreProperties>
</file>